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281" r:id="rId4"/>
    <p:sldId id="279" r:id="rId5"/>
    <p:sldId id="321" r:id="rId6"/>
    <p:sldId id="282" r:id="rId7"/>
    <p:sldId id="324" r:id="rId8"/>
    <p:sldId id="259" r:id="rId9"/>
    <p:sldId id="295" r:id="rId10"/>
    <p:sldId id="286" r:id="rId11"/>
    <p:sldId id="308" r:id="rId12"/>
    <p:sldId id="314" r:id="rId13"/>
    <p:sldId id="297" r:id="rId14"/>
    <p:sldId id="299" r:id="rId15"/>
    <p:sldId id="317" r:id="rId16"/>
    <p:sldId id="322" r:id="rId17"/>
    <p:sldId id="323" r:id="rId18"/>
    <p:sldId id="304" r:id="rId19"/>
    <p:sldId id="305" r:id="rId20"/>
    <p:sldId id="319" r:id="rId21"/>
    <p:sldId id="327" r:id="rId22"/>
    <p:sldId id="320" r:id="rId23"/>
    <p:sldId id="29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CE0293F-2691-4A01-80F8-895B90B0690F}">
          <p14:sldIdLst>
            <p14:sldId id="256"/>
          </p14:sldIdLst>
        </p14:section>
        <p14:section name="목차" id="{CC502FF3-F2EC-4011-857F-D742645C6A9D}">
          <p14:sldIdLst>
            <p14:sldId id="311"/>
          </p14:sldIdLst>
        </p14:section>
        <p14:section name="프로젝트 개요" id="{7F1654C3-1668-4349-8533-3F162F775F4E}">
          <p14:sldIdLst>
            <p14:sldId id="281"/>
            <p14:sldId id="279"/>
            <p14:sldId id="321"/>
          </p14:sldIdLst>
        </p14:section>
        <p14:section name="프로젝트 수행" id="{F961D5C6-6AD8-47C9-B1C8-6DD1198C6DED}">
          <p14:sldIdLst>
            <p14:sldId id="282"/>
          </p14:sldIdLst>
        </p14:section>
        <p14:section name="안드로이드 앱" id="{B756D9A0-C8C9-48BE-A3AF-89EA96AF24B7}">
          <p14:sldIdLst>
            <p14:sldId id="324"/>
            <p14:sldId id="259"/>
            <p14:sldId id="295"/>
          </p14:sldIdLst>
        </p14:section>
        <p14:section name="서버 및 웹" id="{1E76990B-A857-4B75-8BA5-3B778323BDA6}">
          <p14:sldIdLst>
            <p14:sldId id="286"/>
            <p14:sldId id="308"/>
            <p14:sldId id="314"/>
            <p14:sldId id="297"/>
          </p14:sldIdLst>
        </p14:section>
        <p14:section name="딥페이크 모델" id="{90950700-4B39-4496-8A6C-AD91580EBE68}">
          <p14:sldIdLst>
            <p14:sldId id="299"/>
            <p14:sldId id="317"/>
            <p14:sldId id="322"/>
            <p14:sldId id="323"/>
            <p14:sldId id="304"/>
            <p14:sldId id="305"/>
            <p14:sldId id="319"/>
            <p14:sldId id="327"/>
            <p14:sldId id="320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90A"/>
    <a:srgbClr val="C4DCC2"/>
    <a:srgbClr val="DEEBDD"/>
    <a:srgbClr val="D6E7D5"/>
    <a:srgbClr val="931E07"/>
    <a:srgbClr val="F6C6AD"/>
    <a:srgbClr val="FF3399"/>
    <a:srgbClr val="FF6699"/>
    <a:srgbClr val="FFCCCC"/>
    <a:srgbClr val="4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387D5-A83D-6270-6C57-4FDADF5E9B22}" v="83" dt="2025-05-10T19:00:34.440"/>
    <p1510:client id="{406A1866-FCD0-1D45-2B49-6ADC695F0AA3}" v="241" dt="2025-05-10T18:34:13.403"/>
    <p1510:client id="{E7C26598-3DA3-5B85-810A-722720496D44}" v="588" dt="2025-05-11T09:21:24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5" autoAdjust="0"/>
    <p:restoredTop sz="82808" autoAdjust="0"/>
  </p:normalViewPr>
  <p:slideViewPr>
    <p:cSldViewPr snapToGrid="0">
      <p:cViewPr varScale="1">
        <p:scale>
          <a:sx n="68" d="100"/>
          <a:sy n="68" d="100"/>
        </p:scale>
        <p:origin x="12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66FB-8CA6-48A1-8703-1D2078D1A642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2CE2-1584-4BC8-85AD-B91CB1C5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지금부터 </a:t>
            </a:r>
            <a:r>
              <a:rPr lang="ko-KR" altLang="en-US" dirty="0" err="1"/>
              <a:t>딥페이크</a:t>
            </a:r>
            <a:r>
              <a:rPr lang="ko-KR" altLang="en-US" dirty="0"/>
              <a:t> 이미지를 탐지하는 앱 및 웹 개발을 주제로 하는 </a:t>
            </a:r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1 </a:t>
            </a:r>
            <a:r>
              <a:rPr lang="ko-KR" altLang="en-US" dirty="0"/>
              <a:t>최종 발표를 시작하도록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맡은 팀 홈즈의 박준형입니다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75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8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3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5865-E1EB-4F8F-CD08-22B58F89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4404D4-18AF-2823-6331-AB6977D44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9F996-1DAD-44A5-9FEB-367236281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05133-ABA1-C343-F5D2-644A9B0EC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7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딥페이크</a:t>
            </a:r>
            <a:r>
              <a:rPr kumimoji="1" lang="ko-KR" altLang="en-US" dirty="0"/>
              <a:t> 모델 학습을 수행하기 위해 우선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에서의 사전 학습했던 템플릿을 맞추는 것이 중요하다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은 많은 </a:t>
            </a:r>
            <a:r>
              <a:rPr kumimoji="1" lang="ko-KR" altLang="en-US" dirty="0" err="1"/>
              <a:t>논문들에서</a:t>
            </a:r>
            <a:r>
              <a:rPr kumimoji="1" lang="ko-KR" altLang="en-US" dirty="0"/>
              <a:t> 컴퓨터 </a:t>
            </a:r>
            <a:r>
              <a:rPr kumimoji="1" lang="ko-KR" altLang="en-US" dirty="0" err="1"/>
              <a:t>비젼</a:t>
            </a:r>
            <a:r>
              <a:rPr kumimoji="1" lang="ko-KR" altLang="en-US" dirty="0"/>
              <a:t> 모델의 성능을 설명할 때 가장 많이 언급되는 대회이다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거의 모든 </a:t>
            </a:r>
            <a:r>
              <a:rPr kumimoji="1" lang="ko-KR" altLang="en-US" dirty="0" err="1"/>
              <a:t>비젼</a:t>
            </a:r>
            <a:r>
              <a:rPr kumimoji="1" lang="ko-KR" altLang="en-US" dirty="0"/>
              <a:t> 모델들은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사전학습을 진행하고 그에 따라 점수를 매겨 성능을 측정한다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우선 모델로 </a:t>
            </a:r>
            <a:r>
              <a:rPr kumimoji="1" lang="en-US" altLang="ko-KR" dirty="0"/>
              <a:t>EfficientNet-B3</a:t>
            </a:r>
            <a:r>
              <a:rPr kumimoji="1" lang="ko-KR" altLang="en-US" dirty="0"/>
              <a:t>를 사용했다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많은 </a:t>
            </a:r>
            <a:r>
              <a:rPr kumimoji="1" lang="ko-KR" altLang="en-US" dirty="0" err="1"/>
              <a:t>딥페이크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모델들에서</a:t>
            </a:r>
            <a:r>
              <a:rPr kumimoji="1" lang="ko-KR" altLang="en-US" dirty="0"/>
              <a:t> 성능 최대화를 위해 </a:t>
            </a:r>
            <a:r>
              <a:rPr kumimoji="1" lang="en-US" altLang="ko-KR" dirty="0"/>
              <a:t>B4 ~ B7</a:t>
            </a:r>
            <a:r>
              <a:rPr kumimoji="1" lang="ko-KR" altLang="en-US" dirty="0"/>
              <a:t>을 많이 사용하지만 우리는 사용자 이미지 로딩 시간을 최소화하기 위해 가벼운 모델 중 가장 좋은 성능을 가진 </a:t>
            </a:r>
            <a:r>
              <a:rPr kumimoji="1" lang="en-US" altLang="ko-KR" dirty="0"/>
              <a:t>B3</a:t>
            </a:r>
            <a:r>
              <a:rPr kumimoji="1" lang="ko-KR" altLang="en-US" dirty="0"/>
              <a:t>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추가적으로 </a:t>
            </a:r>
            <a:r>
              <a:rPr kumimoji="1" lang="ko-KR" altLang="en-US" dirty="0" err="1"/>
              <a:t>옵티마이저로</a:t>
            </a:r>
            <a:r>
              <a:rPr kumimoji="1" lang="ko-KR" altLang="en-US" dirty="0"/>
              <a:t> 많이 사용하는 </a:t>
            </a:r>
            <a:r>
              <a:rPr kumimoji="1" lang="en-US" altLang="ko-KR" dirty="0" err="1"/>
              <a:t>AdamW</a:t>
            </a:r>
            <a:r>
              <a:rPr kumimoji="1" lang="ko-KR" altLang="en-US" dirty="0"/>
              <a:t>와 분류 문제에서 가장 많이 사용되는 </a:t>
            </a:r>
            <a:r>
              <a:rPr kumimoji="1" lang="en-US" altLang="ko-KR" dirty="0" err="1"/>
              <a:t>CrossEntropyLoss</a:t>
            </a:r>
            <a:r>
              <a:rPr kumimoji="1" lang="ko-KR" altLang="en-US" dirty="0"/>
              <a:t>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문제를 막기 위해 </a:t>
            </a:r>
            <a:r>
              <a:rPr kumimoji="1" lang="en-US" altLang="ko-KR" dirty="0"/>
              <a:t>F1 </a:t>
            </a:r>
            <a:r>
              <a:rPr kumimoji="1" lang="ko-KR" altLang="en-US" dirty="0"/>
              <a:t>기준으로 가장 좋은 성능을 가진 모델 가중치를 저장하고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F1</a:t>
            </a:r>
            <a:r>
              <a:rPr kumimoji="1" lang="ko-KR" altLang="en-US" dirty="0"/>
              <a:t> 값 기준 </a:t>
            </a:r>
            <a:r>
              <a:rPr kumimoji="1" lang="en-US" altLang="ko-KR" dirty="0"/>
              <a:t>3</a:t>
            </a:r>
            <a:r>
              <a:rPr kumimoji="1" lang="ko-KR" altLang="en-US" dirty="0"/>
              <a:t>회 이상 갱신이 없을 시 사실상 더 이상의 학습이 무의미하므로 </a:t>
            </a:r>
            <a:r>
              <a:rPr kumimoji="1" lang="en-US" altLang="ko-KR" dirty="0" err="1"/>
              <a:t>EartlyStopping</a:t>
            </a:r>
            <a:r>
              <a:rPr kumimoji="1" lang="ko-KR" altLang="en-US" dirty="0"/>
              <a:t>함수를 사용하였다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42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셋에 관한 정보이다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케글에서</a:t>
            </a:r>
            <a:r>
              <a:rPr kumimoji="1" lang="ko-KR" altLang="en-US" dirty="0"/>
              <a:t> 높은 다운로드 수와 많은 성능 개선 시도가 있었던 데이터셋이다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데이터셋은 </a:t>
            </a:r>
            <a:r>
              <a:rPr kumimoji="1" lang="en-US" altLang="ko-KR" dirty="0" err="1"/>
              <a:t>openforensics</a:t>
            </a:r>
            <a:r>
              <a:rPr kumimoji="1" lang="ko-KR" altLang="en-US" dirty="0"/>
              <a:t>에서 추출한 프레임들로 이루어져 있으며 양질의 데이터를 제공한다</a:t>
            </a:r>
            <a:endParaRPr kumimoji="1" lang="en-US" altLang="ko-KR" dirty="0"/>
          </a:p>
          <a:p>
            <a:r>
              <a:rPr kumimoji="1" lang="ko-KR" altLang="en-US" dirty="0"/>
              <a:t>학습한 결과이고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방지를 위해 </a:t>
            </a:r>
            <a:r>
              <a:rPr kumimoji="1" lang="en-US" altLang="ko-KR" dirty="0"/>
              <a:t>f1</a:t>
            </a:r>
            <a:r>
              <a:rPr kumimoji="1" lang="ko-KR" altLang="en-US" dirty="0"/>
              <a:t>값 기준 최상위 모델을 저장했습니다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401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E8F-4D62-2CF3-6DE5-76FDD18B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88514-2BAD-F077-D86B-F39E00064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535E5B-C9E2-44DF-5E4E-A1C3A283D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두번</a:t>
            </a:r>
            <a:r>
              <a:rPr kumimoji="1" lang="ko-KR" altLang="en-US" dirty="0"/>
              <a:t> 째 데이터 셋으로 </a:t>
            </a:r>
            <a:r>
              <a:rPr kumimoji="1" lang="ko-KR" altLang="en-US" dirty="0" err="1"/>
              <a:t>딥페이크</a:t>
            </a:r>
            <a:r>
              <a:rPr kumimoji="1" lang="ko-KR" altLang="en-US" dirty="0"/>
              <a:t> 데이터 셋 중 가장 유명한 </a:t>
            </a:r>
            <a:r>
              <a:rPr kumimoji="1" lang="en-US" altLang="ko-KR" dirty="0" err="1"/>
              <a:t>FaceForensics</a:t>
            </a:r>
            <a:r>
              <a:rPr kumimoji="1" lang="en-US" altLang="ko-KR" dirty="0"/>
              <a:t>++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Celeb-DF</a:t>
            </a:r>
            <a:r>
              <a:rPr kumimoji="1" lang="ko-KR" altLang="en-US" dirty="0"/>
              <a:t>로부터 추출된 프레임들이 담긴 데이터셋을 선정했다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3D296-8D5A-8181-4FDC-2134B62CA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29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406D-214C-E15C-9D46-DA9D3E5B6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6DD773-55F3-FCF5-E21B-0DC79B0D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3F9DAC-214F-7FA7-60E2-E20B97F2F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Loss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 얼마나 모델이 잘못 예측했는지에 대한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손실함수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CrossEntropyLoss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처리한 수치로 확률 분포 간 거리 측정을 통한 계산을 한 수치이다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Train Acc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학습하는 동안 학습 데이터셋에 대한 정확도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Val Acc  </a:t>
            </a:r>
            <a:r>
              <a:rPr kumimoji="1" lang="ko-KR" altLang="en-US" dirty="0">
                <a:sym typeface="Wingdings" pitchFamily="2" charset="2"/>
              </a:rPr>
              <a:t>학습 후 학습하지 않은 데이터 셋에 대한 정확도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 err="1">
                <a:sym typeface="Wingdings" pitchFamily="2" charset="2"/>
              </a:rPr>
              <a:t>과적합</a:t>
            </a:r>
            <a:r>
              <a:rPr kumimoji="1" lang="ko-KR" altLang="en-US" dirty="0">
                <a:sym typeface="Wingdings" pitchFamily="2" charset="2"/>
              </a:rPr>
              <a:t> 여부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데이터 셋을 잘 학습한 결과가 나오는지 측정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en-US" altLang="ko-KR" dirty="0">
                <a:sym typeface="Wingdings" pitchFamily="2" charset="2"/>
              </a:rPr>
              <a:t>F1-score  </a:t>
            </a:r>
            <a:r>
              <a:rPr kumimoji="1" lang="ko-KR" altLang="en-US" dirty="0" err="1">
                <a:sym typeface="Wingdings" pitchFamily="2" charset="2"/>
              </a:rPr>
              <a:t>재현율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정밀도를 곱과 합의 나눗셈을 한 값으로 성능 지표에서 사실상 가장 중요한 지표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256C74-4466-8893-EDD1-C7315C14D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336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Precision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정밀도로 모델이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로 판단했는데 진짜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인 비율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Recall  </a:t>
            </a:r>
            <a:r>
              <a:rPr kumimoji="1" lang="ko-KR" altLang="en-US" dirty="0">
                <a:sym typeface="Wingdings" pitchFamily="2" charset="2"/>
              </a:rPr>
              <a:t>재현율로 모델이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 데이터 중에 </a:t>
            </a:r>
            <a:r>
              <a:rPr kumimoji="1" lang="en-US" altLang="ko-KR" dirty="0">
                <a:sym typeface="Wingdings" pitchFamily="2" charset="2"/>
              </a:rPr>
              <a:t>Real</a:t>
            </a:r>
            <a:r>
              <a:rPr kumimoji="1" lang="ko-KR" altLang="en-US" dirty="0">
                <a:sym typeface="Wingdings" pitchFamily="2" charset="2"/>
              </a:rPr>
              <a:t>로 판단한 비율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F1-score  </a:t>
            </a:r>
            <a:r>
              <a:rPr kumimoji="1" lang="ko-KR" altLang="en-US" dirty="0">
                <a:sym typeface="Wingdings" pitchFamily="2" charset="2"/>
              </a:rPr>
              <a:t>재현율과 정밀도의 합과 곱의 나눗셈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Support  </a:t>
            </a:r>
            <a:r>
              <a:rPr kumimoji="1" lang="ko-KR" altLang="en-US" dirty="0">
                <a:sym typeface="Wingdings" pitchFamily="2" charset="2"/>
              </a:rPr>
              <a:t>검증한 데이터셋의 숫자 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62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7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5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크게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수행으로 나누어서</a:t>
            </a:r>
            <a:endParaRPr lang="en-US" altLang="ko-KR" dirty="0"/>
          </a:p>
          <a:p>
            <a:r>
              <a:rPr lang="ko-KR" altLang="en-US" dirty="0"/>
              <a:t>먼저 프로젝트 목표 및 개요</a:t>
            </a:r>
            <a:r>
              <a:rPr lang="en-US" altLang="ko-KR" dirty="0"/>
              <a:t>, </a:t>
            </a:r>
            <a:r>
              <a:rPr lang="ko-KR" altLang="en-US" dirty="0"/>
              <a:t>팀원 및 역할을 소개하고</a:t>
            </a:r>
            <a:r>
              <a:rPr lang="en-US" altLang="ko-KR" dirty="0"/>
              <a:t>, </a:t>
            </a:r>
            <a:r>
              <a:rPr lang="ko-KR" altLang="en-US" dirty="0"/>
              <a:t>각 파트별로 프로젝트를 수행한 내용에 대해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15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9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720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프로젝트를 시작하게 된 계기는 일반 사용자가 </a:t>
            </a:r>
            <a:r>
              <a:rPr lang="ko-KR" altLang="en-US" dirty="0" err="1"/>
              <a:t>딥페이크</a:t>
            </a:r>
            <a:r>
              <a:rPr lang="ko-KR" altLang="en-US" dirty="0"/>
              <a:t> 여부를 식별하는데 어려움이 있다는 것을 인식하고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미디어 콘텐츠에 대한 신뢰성을 보장하여</a:t>
            </a:r>
            <a:r>
              <a:rPr lang="en-US" altLang="ko-KR" dirty="0"/>
              <a:t>, </a:t>
            </a:r>
            <a:r>
              <a:rPr lang="ko-KR" altLang="en-US" dirty="0" err="1"/>
              <a:t>딥페이크</a:t>
            </a:r>
            <a:r>
              <a:rPr lang="ko-KR" altLang="en-US" dirty="0"/>
              <a:t> 기술의 악용으로 인한 피해를 예방하는데 기여하고자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딥페이크</a:t>
            </a:r>
            <a:r>
              <a:rPr lang="ko-KR" altLang="en-US" dirty="0"/>
              <a:t> 분석을 통해 가짜 이미지를 효과적으로 탐지 </a:t>
            </a:r>
            <a:r>
              <a:rPr lang="en-US" altLang="ko-KR" dirty="0"/>
              <a:t>2. </a:t>
            </a:r>
            <a:r>
              <a:rPr lang="ko-KR" altLang="en-US" dirty="0"/>
              <a:t>신뢰할 수 있는 </a:t>
            </a:r>
            <a:r>
              <a:rPr lang="en-US" altLang="ko-KR" dirty="0"/>
              <a:t>AI </a:t>
            </a:r>
            <a:r>
              <a:rPr lang="ko-KR" altLang="en-US" dirty="0"/>
              <a:t>기반의 이미지 탐지 분석 결과 제공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 직관적인 </a:t>
            </a:r>
            <a:r>
              <a:rPr lang="en-US" altLang="ko-KR" dirty="0"/>
              <a:t>UI </a:t>
            </a:r>
            <a:r>
              <a:rPr lang="ko-KR" altLang="en-US" dirty="0"/>
              <a:t>설계로 간편한 사용 경험 제공 </a:t>
            </a:r>
            <a:r>
              <a:rPr lang="en-US" altLang="ko-KR" dirty="0"/>
              <a:t>4. AWS </a:t>
            </a:r>
            <a:r>
              <a:rPr lang="ko-KR" altLang="en-US" dirty="0"/>
              <a:t>서버와 연동하여 클라우드 기반 </a:t>
            </a:r>
            <a:r>
              <a:rPr lang="en-US" altLang="ko-KR" dirty="0"/>
              <a:t>AI </a:t>
            </a:r>
            <a:r>
              <a:rPr lang="ko-KR" altLang="en-US" dirty="0"/>
              <a:t>분석 구현</a:t>
            </a:r>
          </a:p>
          <a:p>
            <a:r>
              <a:rPr lang="ko-KR" altLang="en-US" dirty="0"/>
              <a:t>저희는 이렇게 </a:t>
            </a:r>
            <a:r>
              <a:rPr lang="en-US" altLang="ko-KR" dirty="0"/>
              <a:t>4</a:t>
            </a:r>
            <a:r>
              <a:rPr lang="ko-KR" altLang="en-US" dirty="0"/>
              <a:t>가지의 목표를 설정하여 </a:t>
            </a:r>
            <a:r>
              <a:rPr lang="en-US" altLang="ko-KR" dirty="0"/>
              <a:t>AI Holmes</a:t>
            </a:r>
            <a:r>
              <a:rPr lang="ko-KR" altLang="en-US" dirty="0"/>
              <a:t>라는 이름의 앱과 웹을 제작하게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카메라를 이용하여 사진을 촬영하거나 이미지를 업로드하면</a:t>
            </a:r>
            <a:r>
              <a:rPr lang="en-US" altLang="ko-KR" dirty="0"/>
              <a:t>, AI </a:t>
            </a:r>
            <a:r>
              <a:rPr lang="ko-KR" altLang="en-US" dirty="0"/>
              <a:t>모델이 해당 이미지를 분석하고 </a:t>
            </a:r>
            <a:r>
              <a:rPr lang="ko-KR" altLang="en-US" dirty="0" err="1"/>
              <a:t>딥페이크인지</a:t>
            </a:r>
            <a:r>
              <a:rPr lang="ko-KR" altLang="en-US" dirty="0"/>
              <a:t> 아닌지 판단하여 결과를 제공하는 기능을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56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팀원 및 역할입니다</a:t>
            </a:r>
            <a:r>
              <a:rPr lang="en-US" altLang="ko-KR" dirty="0"/>
              <a:t>. </a:t>
            </a:r>
            <a:r>
              <a:rPr lang="ko-KR" altLang="en-US" dirty="0"/>
              <a:t>안드로이드 </a:t>
            </a:r>
            <a:r>
              <a:rPr lang="en-US" altLang="ko-KR" dirty="0" err="1"/>
              <a:t>ui</a:t>
            </a:r>
            <a:r>
              <a:rPr lang="en-US" altLang="ko-KR" dirty="0"/>
              <a:t>/</a:t>
            </a:r>
            <a:r>
              <a:rPr lang="en-US" altLang="ko-KR" dirty="0" err="1"/>
              <a:t>ux</a:t>
            </a:r>
            <a:r>
              <a:rPr lang="ko-KR" altLang="en-US" dirty="0"/>
              <a:t>설계와 웹 </a:t>
            </a:r>
            <a:r>
              <a:rPr lang="en-US" altLang="ko-KR" dirty="0"/>
              <a:t>UI </a:t>
            </a:r>
            <a:r>
              <a:rPr lang="ko-KR" altLang="en-US" dirty="0"/>
              <a:t>디자인은 이성원</a:t>
            </a:r>
            <a:r>
              <a:rPr lang="en-US" altLang="ko-KR" dirty="0"/>
              <a:t>, </a:t>
            </a:r>
            <a:r>
              <a:rPr lang="ko-KR" altLang="en-US" dirty="0"/>
              <a:t>안드로이드 앱 주요 기능 구현은 </a:t>
            </a:r>
            <a:r>
              <a:rPr lang="ko-KR" altLang="en-US" dirty="0" err="1"/>
              <a:t>홍금비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…</a:t>
            </a:r>
            <a:r>
              <a:rPr lang="ko-KR" altLang="en-US" dirty="0"/>
              <a:t>가 역할을 수행하였습니다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00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프로젝트를 수행한 내용에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A1B0A-0412-7CA2-371D-4ABD2DD2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A94C64-D5AC-5DB1-0ED4-F23060ED5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E0B0C7-6A10-BD79-A726-4A3ABA73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안드로이드 앱입니다</a:t>
            </a:r>
            <a:r>
              <a:rPr lang="en-US" altLang="ko-KR" dirty="0"/>
              <a:t>. </a:t>
            </a:r>
            <a:r>
              <a:rPr lang="ko-KR" altLang="en-US" dirty="0"/>
              <a:t>저희는 프로젝트 초기에 계획했던 </a:t>
            </a:r>
            <a:r>
              <a:rPr lang="ko-KR" altLang="en-US" dirty="0" err="1"/>
              <a:t>딥페이크</a:t>
            </a:r>
            <a:r>
              <a:rPr lang="ko-KR" altLang="en-US" dirty="0"/>
              <a:t> 탐지를 위한 파일 업로드 기능</a:t>
            </a:r>
            <a:r>
              <a:rPr lang="en-US" altLang="ko-KR" dirty="0"/>
              <a:t>, </a:t>
            </a:r>
            <a:r>
              <a:rPr lang="ko-KR" altLang="en-US" dirty="0"/>
              <a:t>사진 촬영 기능</a:t>
            </a:r>
            <a:r>
              <a:rPr lang="en-US" altLang="ko-KR" dirty="0"/>
              <a:t>, </a:t>
            </a:r>
            <a:r>
              <a:rPr lang="ko-KR" altLang="en-US" dirty="0" err="1"/>
              <a:t>딥페이크</a:t>
            </a:r>
            <a:r>
              <a:rPr lang="ko-KR" altLang="en-US" dirty="0"/>
              <a:t> 탐지 후 분석 결과를 표시하는 기능을 구현하였고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Ngrok</a:t>
            </a:r>
            <a:r>
              <a:rPr lang="ko-KR" altLang="en-US" dirty="0"/>
              <a:t>을 이용하여 로컬 서버와 앱 간에 임시 </a:t>
            </a:r>
            <a:r>
              <a:rPr lang="en-US" altLang="ko-KR" dirty="0"/>
              <a:t>API </a:t>
            </a:r>
            <a:r>
              <a:rPr lang="ko-KR" altLang="en-US" dirty="0"/>
              <a:t>주소로 </a:t>
            </a:r>
            <a:r>
              <a:rPr lang="ko-KR" altLang="en-US" dirty="0" err="1"/>
              <a:t>연결되어있는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96196-D701-D237-51DE-9148CD175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4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앱을 처음 시작하면 로그인 화면이 가장 먼저 뜨고</a:t>
            </a:r>
            <a:r>
              <a:rPr lang="en-US" altLang="ko-KR" dirty="0"/>
              <a:t>, </a:t>
            </a:r>
            <a:r>
              <a:rPr lang="ko-KR" altLang="en-US" dirty="0"/>
              <a:t>로그인을 하면 홈 화면이 이렇게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 화면의 왼쪽 하단 카메라 버튼을 눌렀을 경우 사진 촬영이 가능합니다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 화면에서 오른쪽 하단의 파일버튼을 누르면 이미지를 업로드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0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업로드 했을 때 </a:t>
            </a:r>
            <a:r>
              <a:rPr lang="ko-KR" altLang="en-US" dirty="0" err="1"/>
              <a:t>딥페이크</a:t>
            </a:r>
            <a:r>
              <a:rPr lang="ko-KR" altLang="en-US" dirty="0"/>
              <a:t> 탐지 모델이 얼굴을 제대로 인식하지 못하면</a:t>
            </a:r>
            <a:r>
              <a:rPr lang="en-US" altLang="ko-KR" dirty="0"/>
              <a:t> </a:t>
            </a:r>
            <a:r>
              <a:rPr lang="ko-KR" altLang="en-US" dirty="0"/>
              <a:t>결과화면에 얼굴을 인식할 수 없다는 문구가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얼굴을 정상적으로 인식한 경우에는</a:t>
            </a:r>
            <a:r>
              <a:rPr lang="en-US" altLang="ko-KR" dirty="0"/>
              <a:t> </a:t>
            </a:r>
            <a:r>
              <a:rPr lang="ko-KR" altLang="en-US" dirty="0" err="1"/>
              <a:t>딥페이크가</a:t>
            </a:r>
            <a:r>
              <a:rPr lang="ko-KR" altLang="en-US" dirty="0"/>
              <a:t> 아니다 라는 문구가 나타나게 되며 </a:t>
            </a:r>
            <a:r>
              <a:rPr lang="ko-KR" altLang="en-US" dirty="0" err="1"/>
              <a:t>실제얼굴판별확률이</a:t>
            </a:r>
            <a:r>
              <a:rPr lang="ko-KR" altLang="en-US" dirty="0"/>
              <a:t> 함께 표시됩니다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2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B710-5867-060C-70E0-36B4845D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11EB4-555F-97D3-D7B0-0E437EA4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7D-CF7A-9229-013D-EE33D18F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08CCD-9AF1-6DE7-D71C-E3008803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AAE49-0613-41B5-50A0-401743EC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HGPMinchoE" panose="02020800000000000000" pitchFamily="18" charset="-128"/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62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8CF4-CF03-CBA8-6BF7-551B50AB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1E66D-8C70-C5AD-EE1C-5A627411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A9CEF-DA8A-392E-B844-A1E2CFBE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019B-D210-1F3B-A690-9F08F0CD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559C-F46D-C3CD-6C79-A240F62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D2922-4C27-A52F-72BC-4DFCAE7A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A0BB1-FE36-046D-3931-E1875D28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BE41D-ECEE-7873-4230-99A0C546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E6A8C-9BB7-13F5-244C-D1C3A61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858AE-E564-3501-3FD6-F505085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98B-162D-56FD-B413-AE548CAC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8C27F-02CB-CFBE-F497-66F7D62F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0C16A-285C-AD52-EA82-46C9F66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8410-132F-5DB5-288D-72DA26FE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F26C5-80CE-38D5-6507-68F227AC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7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6A6A7-1AE8-212B-AA76-D8B46755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92167-6360-BC49-8DD8-A7D8FBB8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02C9-8F87-6047-0DBA-FB5D7FB1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9EC7D-1FE8-513E-10C1-5C8D6914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7E0A9-DC14-1008-EACE-3FD59E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FBE1-94EC-B4F0-0D60-42DD7ED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481F6-EC5F-05AA-FDD7-A1227516D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FE2B4-E86F-ED03-328D-ED15B22A3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7148A-7214-6883-89D4-1D37BFD8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660DB-B01A-1746-25AB-A3C2FBB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ED77A-EF59-8306-BE2D-8078196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8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4851-E67E-9CBB-D468-35F295D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02A46-0392-DB59-54FD-85067CFC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B9B6-5452-24BE-25F3-9FCB6BF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8FB9-2EE3-55A1-0DAC-E1419E15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787A3-E5E8-4CAF-96FD-5BE0E791A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A924F9-2BF3-08FD-F808-3AA270AC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E14A2-AE2F-1020-3E05-70A2B284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E8140-76C7-791A-E6E9-8D0DA4F5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72B5-9B1D-9855-C114-E0F50684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A1845-9DF5-680F-D388-140DD46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5C228-C58B-9E5C-6205-810306B5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EF26A-48ED-5E24-6594-A8FC0EE6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7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A3D1A-3331-0637-4286-584F904F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A9C44-E577-BCFA-7FC9-4E0FFC4D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AC51A-D5CE-FD84-44DF-73D0525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644F-05DB-0842-CCEB-B63402F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F98CC-AF10-4544-4CC2-ACA910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E572-F9D3-C21B-A5C9-68196D57C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9851B-15D6-C52E-203C-4109F35E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8F8950-637F-C98D-9275-EF78839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BE254-238F-B5AE-CA98-7ACEB1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A9CFE-A194-6348-DDE8-B0A557C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A4ACC-AC0D-549D-ADD5-DE6471CC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01995-5496-5133-B3A2-AC0C07EA6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D6951-4A60-41FF-87F1-50919932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60B32-DC3F-F68C-E04E-BB152A41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858CD-3003-C3EA-6C1C-A9B0D92C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EE948-EA2E-5DF5-E0AB-3ACC74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4C0F3-7C9D-4CD0-B520-16894D8A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8593-316A-9FB8-6E90-A73E6D3F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1F96A-2A44-4995-BE4D-BA8405A17740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9929-E1C3-14E1-5B28-F9FF92300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MinchoE" panose="02020800000000000000" pitchFamily="18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E8D3E-A010-C3EC-2F1D-7876CA53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zenodo.org/record/5528418#.YpdlS2hBzDd" TargetMode="Externa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61.svg"/><Relationship Id="rId7" Type="http://schemas.openxmlformats.org/officeDocument/2006/relationships/image" Target="../media/image22.svg"/><Relationship Id="rId12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5.svg"/><Relationship Id="rId5" Type="http://schemas.openxmlformats.org/officeDocument/2006/relationships/image" Target="../media/image27.png"/><Relationship Id="rId10" Type="http://schemas.openxmlformats.org/officeDocument/2006/relationships/image" Target="../media/image64.png"/><Relationship Id="rId4" Type="http://schemas.openxmlformats.org/officeDocument/2006/relationships/image" Target="../media/image5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2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6.sv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66802-78E9-CBAC-8A90-1275C3BB0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42496"/>
            <a:ext cx="9927772" cy="238760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캡스톤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Ⅰ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발표</a:t>
            </a:r>
            <a:b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이미지를 탐지하는 앱 및 웹 개발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0D915B8-6F3B-70BA-398A-70BB2EC56438}"/>
              </a:ext>
            </a:extLst>
          </p:cNvPr>
          <p:cNvSpPr txBox="1">
            <a:spLocks/>
          </p:cNvSpPr>
          <p:nvPr/>
        </p:nvSpPr>
        <p:spPr>
          <a:xfrm>
            <a:off x="1524000" y="4137952"/>
            <a:ext cx="9144000" cy="458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2025.06.11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37A65B-C89F-024C-8D88-0691CB377FF1}"/>
              </a:ext>
            </a:extLst>
          </p:cNvPr>
          <p:cNvSpPr/>
          <p:nvPr/>
        </p:nvSpPr>
        <p:spPr>
          <a:xfrm rot="-1665925">
            <a:off x="5751624" y="1177871"/>
            <a:ext cx="8816520" cy="7598806"/>
          </a:xfrm>
          <a:custGeom>
            <a:avLst/>
            <a:gdLst/>
            <a:ahLst/>
            <a:cxnLst/>
            <a:rect l="l" t="t" r="r" b="b"/>
            <a:pathLst>
              <a:path w="11233171" h="9688155">
                <a:moveTo>
                  <a:pt x="0" y="0"/>
                </a:moveTo>
                <a:lnTo>
                  <a:pt x="11233171" y="0"/>
                </a:lnTo>
                <a:lnTo>
                  <a:pt x="11233171" y="9688156"/>
                </a:lnTo>
                <a:lnTo>
                  <a:pt x="0" y="9688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394CFAE-C70B-538F-18F4-D830CD1A9112}"/>
              </a:ext>
            </a:extLst>
          </p:cNvPr>
          <p:cNvSpPr/>
          <p:nvPr/>
        </p:nvSpPr>
        <p:spPr>
          <a:xfrm>
            <a:off x="-7325357" y="-4613067"/>
            <a:ext cx="10331966" cy="7961104"/>
          </a:xfrm>
          <a:custGeom>
            <a:avLst/>
            <a:gdLst/>
            <a:ahLst/>
            <a:cxnLst/>
            <a:rect l="l" t="t" r="r" b="b"/>
            <a:pathLst>
              <a:path w="10331966" h="7961104">
                <a:moveTo>
                  <a:pt x="0" y="0"/>
                </a:moveTo>
                <a:lnTo>
                  <a:pt x="10331966" y="0"/>
                </a:lnTo>
                <a:lnTo>
                  <a:pt x="10331966" y="7961104"/>
                </a:lnTo>
                <a:lnTo>
                  <a:pt x="0" y="7961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742AC1-7823-FB58-FC44-A96AF952A267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75FDF6-8A8B-EC8D-2D0F-F77919AD30B6}"/>
              </a:ext>
            </a:extLst>
          </p:cNvPr>
          <p:cNvSpPr txBox="1">
            <a:spLocks/>
          </p:cNvSpPr>
          <p:nvPr/>
        </p:nvSpPr>
        <p:spPr>
          <a:xfrm>
            <a:off x="1524000" y="4596631"/>
            <a:ext cx="9144000" cy="1824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20197119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박준형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20211921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20222015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홍금비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20222016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황민호</a:t>
            </a:r>
          </a:p>
        </p:txBody>
      </p:sp>
    </p:spTree>
    <p:extLst>
      <p:ext uri="{BB962C8B-B14F-4D97-AF65-F5344CB8AC3E}">
        <p14:creationId xmlns:p14="http://schemas.microsoft.com/office/powerpoint/2010/main" val="206610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4008-EC48-F57C-46F5-ED62AF76A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29DEE0-E799-E7E8-DE5E-CDB3F8456E8C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3" name="그림 12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1392F88-4D78-C1DB-E2D5-C071EE60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9336C33-566B-5B9C-131A-AD62C509F243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1E39368-8250-A850-78C9-07DC9C91F2A1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699CA86-7B0E-E36B-6E71-F9B004E950C8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326078ED-BAAC-DCC6-219D-9C7E5E1C27AB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D2833C7-301E-FAD1-5AED-23B12F402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8E71172D-CC0B-FF53-AA07-B3D2D40B768E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80E269C-5DF8-761B-F282-4AF79694C461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7875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02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서버 및 웹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87D5A4CE-26DA-AB27-A0BA-2463F5B0A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875280" cy="509517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4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58E9254-4322-63AD-B999-5C2DD1D4B646}"/>
              </a:ext>
            </a:extLst>
          </p:cNvPr>
          <p:cNvGrpSpPr/>
          <p:nvPr/>
        </p:nvGrpSpPr>
        <p:grpSpPr>
          <a:xfrm>
            <a:off x="503731" y="2761920"/>
            <a:ext cx="2304000" cy="2890266"/>
            <a:chOff x="441515" y="2690885"/>
            <a:chExt cx="2304000" cy="289026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211693F-E52C-AEF3-7F69-7465FD590F24}"/>
                </a:ext>
              </a:extLst>
            </p:cNvPr>
            <p:cNvGrpSpPr/>
            <p:nvPr/>
          </p:nvGrpSpPr>
          <p:grpSpPr>
            <a:xfrm>
              <a:off x="441515" y="3925152"/>
              <a:ext cx="2304000" cy="1655999"/>
              <a:chOff x="441515" y="3925152"/>
              <a:chExt cx="2304000" cy="1655999"/>
            </a:xfrm>
          </p:grpSpPr>
          <p:sp>
            <p:nvSpPr>
              <p:cNvPr id="36" name="제목 1">
                <a:extLst>
                  <a:ext uri="{FF2B5EF4-FFF2-40B4-BE49-F238E27FC236}">
                    <a16:creationId xmlns:a16="http://schemas.microsoft.com/office/drawing/2014/main" id="{AFA5A55B-8EC9-7775-AB59-914DF6A1E9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515" y="4537210"/>
                <a:ext cx="2304000" cy="10439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데이터베이스에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정보를 저장</a:t>
                </a:r>
                <a:endPara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9CD39A7-7DB7-64DF-E4A9-2DCFF8E39CAB}"/>
                  </a:ext>
                </a:extLst>
              </p:cNvPr>
              <p:cNvSpPr/>
              <p:nvPr/>
            </p:nvSpPr>
            <p:spPr>
              <a:xfrm>
                <a:off x="720398" y="3925152"/>
                <a:ext cx="1656000" cy="5561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데이터베이스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/>
                </a:endParaRPr>
              </a:p>
            </p:txBody>
          </p:sp>
        </p:grpSp>
        <p:pic>
          <p:nvPicPr>
            <p:cNvPr id="10" name="그림 9" descr="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BC39E7-29B6-6A34-14B3-709686B3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470" y="2690885"/>
              <a:ext cx="914400" cy="898673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C7F1288-C895-F13E-9D84-12436B9DE807}"/>
              </a:ext>
            </a:extLst>
          </p:cNvPr>
          <p:cNvGrpSpPr/>
          <p:nvPr/>
        </p:nvGrpSpPr>
        <p:grpSpPr>
          <a:xfrm>
            <a:off x="2689343" y="2755614"/>
            <a:ext cx="2304000" cy="2896573"/>
            <a:chOff x="2659779" y="2684579"/>
            <a:chExt cx="2304000" cy="2896573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C257860-B0CE-82AC-3AB5-6A757E2E180F}"/>
                </a:ext>
              </a:extLst>
            </p:cNvPr>
            <p:cNvGrpSpPr/>
            <p:nvPr/>
          </p:nvGrpSpPr>
          <p:grpSpPr>
            <a:xfrm>
              <a:off x="2659779" y="3914992"/>
              <a:ext cx="2304000" cy="1666160"/>
              <a:chOff x="2665626" y="3914992"/>
              <a:chExt cx="2304000" cy="1666160"/>
            </a:xfrm>
          </p:grpSpPr>
          <p:sp>
            <p:nvSpPr>
              <p:cNvPr id="42" name="제목 1">
                <a:extLst>
                  <a:ext uri="{FF2B5EF4-FFF2-40B4-BE49-F238E27FC236}">
                    <a16:creationId xmlns:a16="http://schemas.microsoft.com/office/drawing/2014/main" id="{F11B5D21-0427-DCB4-99CA-0F262E905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5626" y="4537210"/>
                <a:ext cx="2304000" cy="104394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ea typeface="나눔스퀘어_ac Bold"/>
                  </a:rPr>
                  <a:t>AI 모델과 연동하여 </a:t>
                </a:r>
                <a:endParaRPr lang="en-US" altLang="ko-KR" sz="1800" dirty="0">
                  <a:ea typeface="나눔스퀘어_ac Bold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ea typeface="나눔스퀘어_ac Bold"/>
                  </a:rPr>
                  <a:t>판별 결과 수신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19D8FFD5-A6E5-1DD3-9E5D-2650F980FA53}"/>
                  </a:ext>
                </a:extLst>
              </p:cNvPr>
              <p:cNvSpPr/>
              <p:nvPr/>
            </p:nvSpPr>
            <p:spPr>
              <a:xfrm>
                <a:off x="2989626" y="3914992"/>
                <a:ext cx="1656000" cy="5561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AI 모델 연동 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24" name="그림 23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BF6FC8B-158E-40B8-37C4-0A15C3EF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291" y="2684579"/>
              <a:ext cx="914400" cy="898672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5C79667-E1DC-DEA2-7B0E-FCDE14CDB6CB}"/>
              </a:ext>
            </a:extLst>
          </p:cNvPr>
          <p:cNvGrpSpPr/>
          <p:nvPr/>
        </p:nvGrpSpPr>
        <p:grpSpPr>
          <a:xfrm>
            <a:off x="4874955" y="2783954"/>
            <a:ext cx="2304000" cy="2868232"/>
            <a:chOff x="4878043" y="2712919"/>
            <a:chExt cx="2304000" cy="286823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41CE35F-460E-24C8-83A7-69CE0C16C26F}"/>
                </a:ext>
              </a:extLst>
            </p:cNvPr>
            <p:cNvGrpSpPr/>
            <p:nvPr/>
          </p:nvGrpSpPr>
          <p:grpSpPr>
            <a:xfrm>
              <a:off x="4878043" y="3923770"/>
              <a:ext cx="2304000" cy="1657381"/>
              <a:chOff x="4889737" y="3954245"/>
              <a:chExt cx="2304000" cy="1657381"/>
            </a:xfrm>
          </p:grpSpPr>
          <p:sp>
            <p:nvSpPr>
              <p:cNvPr id="8" name="제목 1">
                <a:extLst>
                  <a:ext uri="{FF2B5EF4-FFF2-40B4-BE49-F238E27FC236}">
                    <a16:creationId xmlns:a16="http://schemas.microsoft.com/office/drawing/2014/main" id="{7CE8A0EA-2D2F-A958-666C-8A0E4B33FB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737" y="4534318"/>
                <a:ext cx="2304000" cy="107730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API 서버에서 이미지를 </a:t>
                </a:r>
                <a:endPara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수신하는 기능</a:t>
                </a:r>
                <a:endPara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94CD3AEB-E8C0-B313-4FFF-C0B322FBC1C0}"/>
                  </a:ext>
                </a:extLst>
              </p:cNvPr>
              <p:cNvSpPr/>
              <p:nvPr/>
            </p:nvSpPr>
            <p:spPr>
              <a:xfrm>
                <a:off x="5214362" y="3954245"/>
                <a:ext cx="1656000" cy="55610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파일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업로드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​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2E46965-54C6-9CA4-0784-A6F1D7FB9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2843" y="2712919"/>
              <a:ext cx="914400" cy="89236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946750F-3D50-0088-4FA2-6CDD8549D9F4}"/>
              </a:ext>
            </a:extLst>
          </p:cNvPr>
          <p:cNvGrpSpPr/>
          <p:nvPr/>
        </p:nvGrpSpPr>
        <p:grpSpPr>
          <a:xfrm>
            <a:off x="7124365" y="2761920"/>
            <a:ext cx="2290996" cy="3216370"/>
            <a:chOff x="7166837" y="2690885"/>
            <a:chExt cx="2290996" cy="321637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FF2BE9E-1348-5410-D23C-13BB4548B700}"/>
                </a:ext>
              </a:extLst>
            </p:cNvPr>
            <p:cNvGrpSpPr/>
            <p:nvPr/>
          </p:nvGrpSpPr>
          <p:grpSpPr>
            <a:xfrm>
              <a:off x="7166837" y="3914992"/>
              <a:ext cx="2290996" cy="1992263"/>
              <a:chOff x="7139493" y="3923770"/>
              <a:chExt cx="2290996" cy="1992263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4033D693-981D-F5FF-7F55-F309403D0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9493" y="4545988"/>
                <a:ext cx="2290996" cy="13700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업로드 및 판별 결과를 </a:t>
                </a:r>
                <a:endPara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받아오는 클라이언트 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/>
                  </a:rPr>
                  <a:t>구현</a:t>
                </a:r>
                <a:endPara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B40181B-F16C-CF9C-59E9-4E97DFC646B4}"/>
                  </a:ext>
                </a:extLst>
              </p:cNvPr>
              <p:cNvSpPr/>
              <p:nvPr/>
            </p:nvSpPr>
            <p:spPr>
              <a:xfrm>
                <a:off x="7461344" y="3923770"/>
                <a:ext cx="1656000" cy="5561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/>
                  </a:rPr>
                  <a:t>웹 브라우저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26" name="그림 25" descr="스크린샷, 다채로움, 원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D9093DA-3F73-A9F3-B08F-77504489C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7622" y="2690885"/>
              <a:ext cx="914400" cy="892366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99AB009-4F3A-5D74-F6F1-70736B0D1227}"/>
              </a:ext>
            </a:extLst>
          </p:cNvPr>
          <p:cNvGrpSpPr/>
          <p:nvPr/>
        </p:nvGrpSpPr>
        <p:grpSpPr>
          <a:xfrm>
            <a:off x="9108744" y="2745829"/>
            <a:ext cx="2579525" cy="3232461"/>
            <a:chOff x="9301568" y="2677122"/>
            <a:chExt cx="2579525" cy="323246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CCAC169-CF78-FBC5-0BE3-68182CFA1EBE}"/>
                </a:ext>
              </a:extLst>
            </p:cNvPr>
            <p:cNvGrpSpPr/>
            <p:nvPr/>
          </p:nvGrpSpPr>
          <p:grpSpPr>
            <a:xfrm>
              <a:off x="9301568" y="3910978"/>
              <a:ext cx="2579525" cy="1998605"/>
              <a:chOff x="9301568" y="3916526"/>
              <a:chExt cx="2579525" cy="1998605"/>
            </a:xfrm>
          </p:grpSpPr>
          <p:sp>
            <p:nvSpPr>
              <p:cNvPr id="29" name="제목 1">
                <a:extLst>
                  <a:ext uri="{FF2B5EF4-FFF2-40B4-BE49-F238E27FC236}">
                    <a16:creationId xmlns:a16="http://schemas.microsoft.com/office/drawing/2014/main" id="{99BFB66B-F18F-6CB7-FFCA-80D53B5F2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1568" y="4528621"/>
                <a:ext cx="2579525" cy="13865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사용자별 업로드 정보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확인이 가능한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대시보드 구축</a:t>
                </a: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2520512-E1B8-F44B-FDB2-E9B5900F1116}"/>
                  </a:ext>
                </a:extLst>
              </p:cNvPr>
              <p:cNvSpPr/>
              <p:nvPr/>
            </p:nvSpPr>
            <p:spPr>
              <a:xfrm>
                <a:off x="9770977" y="3916526"/>
                <a:ext cx="1656000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로그인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</a:t>
                </a:r>
                <a:endParaRPr lang="ko-KR" altLang="en-US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pic>
          <p:nvPicPr>
            <p:cNvPr id="28" name="그림 27" descr="스크린샷, 텍스트, 그래픽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C09E9F7-F157-F31A-20F0-4DCE9EDC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129" y="2677122"/>
              <a:ext cx="906129" cy="906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7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539DC7C-B6E2-A11C-ABD9-F19D6EEE9C3C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8295B11-4BC0-A5D9-B6FD-0CA3E264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B78B02A-406E-75E5-3651-FBCF82F248BB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E31F16F-DEA6-F177-42ED-6B568807950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52D4616-0FD9-93BF-7136-D63E80E3B929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35D90A2F-A5BB-13E5-E415-22ABA67BA3E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9E9E0D3C-C006-2D13-0264-D747550F7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BBF1531-F471-E75A-521E-9FEC48634F30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7875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02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서버 및 웹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6A4E3F-A454-8978-918A-F03AD34D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11" b="6855"/>
          <a:stretch/>
        </p:blipFill>
        <p:spPr>
          <a:xfrm>
            <a:off x="1473212" y="2056687"/>
            <a:ext cx="9245576" cy="430273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E7EC6D87-1790-1703-0A16-1FF20E82249F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4C1666-5361-96E8-2B17-89200AA1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351884"/>
            <a:ext cx="2875280" cy="509517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홈 화면</a:t>
            </a:r>
          </a:p>
        </p:txBody>
      </p:sp>
    </p:spTree>
    <p:extLst>
      <p:ext uri="{BB962C8B-B14F-4D97-AF65-F5344CB8AC3E}">
        <p14:creationId xmlns:p14="http://schemas.microsoft.com/office/powerpoint/2010/main" val="141419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B8AFE-A55E-0EBC-7FDE-F4224516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5B3D11-1F60-567E-1B05-02AB271B8BEB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152103-29BC-0103-504E-5C8EF1117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4CAA0AA-14DF-1208-D613-5C992A5A0DA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116654-786C-AB99-3C9C-85D3874957F6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C66ABE-9CC6-0381-1EAC-EF841104274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F9F64CDF-C7F4-6511-4520-6C9267987BF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667C3580-A8FB-C242-2DD3-BE756A66C9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1EDB9AAF-55A7-6F38-CB16-81DB1C40F11B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7875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02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서버 및 웹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421E31-93F8-287E-F84D-2AA2D63B38D5}"/>
              </a:ext>
            </a:extLst>
          </p:cNvPr>
          <p:cNvGrpSpPr/>
          <p:nvPr/>
        </p:nvGrpSpPr>
        <p:grpSpPr>
          <a:xfrm>
            <a:off x="929929" y="1312651"/>
            <a:ext cx="10332141" cy="5185893"/>
            <a:chOff x="1144216" y="1274053"/>
            <a:chExt cx="10332141" cy="518589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B787B54-8DA0-0880-5724-8CBD42C70C63}"/>
                </a:ext>
              </a:extLst>
            </p:cNvPr>
            <p:cNvGrpSpPr/>
            <p:nvPr/>
          </p:nvGrpSpPr>
          <p:grpSpPr>
            <a:xfrm>
              <a:off x="1144216" y="1274053"/>
              <a:ext cx="2969689" cy="5182136"/>
              <a:chOff x="4582579" y="1288080"/>
              <a:chExt cx="2969689" cy="518213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D81EB3B-DF0B-8E57-13AE-03AD5CAAE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667" r="3517"/>
              <a:stretch>
                <a:fillRect/>
              </a:stretch>
            </p:blipFill>
            <p:spPr>
              <a:xfrm>
                <a:off x="4671608" y="1912519"/>
                <a:ext cx="2791630" cy="45576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제목 1">
                <a:extLst>
                  <a:ext uri="{FF2B5EF4-FFF2-40B4-BE49-F238E27FC236}">
                    <a16:creationId xmlns:a16="http://schemas.microsoft.com/office/drawing/2014/main" id="{AE2EE944-EC5F-4819-6A44-2E458CEA3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2579" y="1288080"/>
                <a:ext cx="2969689" cy="5187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80000" indent="-144000">
                  <a:lnSpc>
                    <a:spcPct val="150000"/>
                  </a:lnSpc>
                  <a:spcBef>
                    <a:spcPts val="0"/>
                  </a:spcBef>
                  <a:buClr>
                    <a:srgbClr val="00B050"/>
                  </a:buClr>
                  <a:buSzPct val="120000"/>
                  <a:buFontTx/>
                  <a:buBlip>
                    <a:blip r:embed="rId5"/>
                  </a:buBlip>
                  <a:defRPr/>
                </a:pPr>
                <a:r>
                  <a:rPr kumimoji="1"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얼굴이 인식되지 않은 경우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2E209B4-5936-DDB5-0BE6-33C6BB32F811}"/>
                </a:ext>
              </a:extLst>
            </p:cNvPr>
            <p:cNvGrpSpPr/>
            <p:nvPr/>
          </p:nvGrpSpPr>
          <p:grpSpPr>
            <a:xfrm>
              <a:off x="4242057" y="1274053"/>
              <a:ext cx="2969689" cy="5185892"/>
              <a:chOff x="1679280" y="1288081"/>
              <a:chExt cx="2969689" cy="518589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DC09584-98AA-77CB-9815-2175CDE19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9933" y="1916276"/>
                <a:ext cx="2728382" cy="455769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4323F78C-143C-1FF5-1BDF-D7C723007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280" y="1288081"/>
                <a:ext cx="2969689" cy="5187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80000" indent="-144000">
                  <a:lnSpc>
                    <a:spcPct val="150000"/>
                  </a:lnSpc>
                  <a:spcBef>
                    <a:spcPts val="0"/>
                  </a:spcBef>
                  <a:buClr>
                    <a:srgbClr val="00B050"/>
                  </a:buClr>
                  <a:buSzPct val="120000"/>
                  <a:buFontTx/>
                  <a:buBlip>
                    <a:blip r:embed="rId5"/>
                  </a:buBlip>
                  <a:defRPr/>
                </a:pPr>
                <a:r>
                  <a:rPr kumimoji="1"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정상적인 분석의 경우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02D98ED-C647-82D0-E1AA-9DDBAC46FEDB}"/>
                </a:ext>
              </a:extLst>
            </p:cNvPr>
            <p:cNvGrpSpPr/>
            <p:nvPr/>
          </p:nvGrpSpPr>
          <p:grpSpPr>
            <a:xfrm>
              <a:off x="7428928" y="1274053"/>
              <a:ext cx="4047429" cy="5185893"/>
              <a:chOff x="7841883" y="1248548"/>
              <a:chExt cx="4047429" cy="518589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66735B1-7AD3-93D1-2E6A-DF70C7870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4962" r="7911"/>
              <a:stretch>
                <a:fillRect/>
              </a:stretch>
            </p:blipFill>
            <p:spPr>
              <a:xfrm>
                <a:off x="7841883" y="1828069"/>
                <a:ext cx="4047429" cy="460637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8" name="제목 1">
                <a:extLst>
                  <a:ext uri="{FF2B5EF4-FFF2-40B4-BE49-F238E27FC236}">
                    <a16:creationId xmlns:a16="http://schemas.microsoft.com/office/drawing/2014/main" id="{FF61231C-D964-61A1-DF17-2A298A923A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05792" y="1248548"/>
                <a:ext cx="3919610" cy="5187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80000" indent="-144000">
                  <a:lnSpc>
                    <a:spcPct val="150000"/>
                  </a:lnSpc>
                  <a:spcBef>
                    <a:spcPts val="0"/>
                  </a:spcBef>
                  <a:buClr>
                    <a:srgbClr val="00B050"/>
                  </a:buClr>
                  <a:buSzPct val="120000"/>
                  <a:buFontTx/>
                  <a:buBlip>
                    <a:blip r:embed="rId5"/>
                  </a:buBlip>
                  <a:defRPr/>
                </a:pPr>
                <a:r>
                  <a:rPr kumimoji="1" lang="ko-KR" altLang="en-US" sz="20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지원하지 않는 형식의 파일 업로드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26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7E3D83-CC63-835A-3C7D-66D39C2E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00" y="2292386"/>
            <a:ext cx="5600700" cy="1781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인간의 얼굴, 스크린샷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1DD74C-CBAC-8DE1-7CC9-7353A9D6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13" y="2285999"/>
            <a:ext cx="4385654" cy="3925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BE5D3A6-0B74-D08D-E394-C7CB44AE7527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0" name="그림 9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0B4DF20-1BA1-2215-EFE1-A02C50FFF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CF4278-29FD-CB24-4FB4-FE066EAE8654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6E61663-2490-2AF9-891F-08EABBE05A27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1B17B95-246F-8EF8-8B83-EAF1C51010D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4" name="원형: 비어 있음 13">
                <a:extLst>
                  <a:ext uri="{FF2B5EF4-FFF2-40B4-BE49-F238E27FC236}">
                    <a16:creationId xmlns:a16="http://schemas.microsoft.com/office/drawing/2014/main" id="{B42B6345-1ED3-9699-82FC-B1396C6BE942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0743456D-A5BB-E7BE-9F36-606A0AA07B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7241826-CE47-0BC6-6BE1-5B28E51B8C18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7875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02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서버 및 웹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97996F8-98DA-3E44-4965-6BD379EAE5C4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848EB1-2761-AFCF-6070-46B53F460B52}"/>
              </a:ext>
            </a:extLst>
          </p:cNvPr>
          <p:cNvSpPr/>
          <p:nvPr/>
        </p:nvSpPr>
        <p:spPr>
          <a:xfrm>
            <a:off x="-5323048" y="751113"/>
            <a:ext cx="4585063" cy="30697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고정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BBD01CA-8887-4801-7FFC-D08E4FD2A998}"/>
              </a:ext>
            </a:extLst>
          </p:cNvPr>
          <p:cNvSpPr txBox="1">
            <a:spLocks/>
          </p:cNvSpPr>
          <p:nvPr/>
        </p:nvSpPr>
        <p:spPr>
          <a:xfrm>
            <a:off x="5720407" y="1651028"/>
            <a:ext cx="4166293" cy="518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FontTx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데이터베이스에 저장되는 모습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F4AC045-A624-B3C2-B064-EA75928F3B00}"/>
              </a:ext>
            </a:extLst>
          </p:cNvPr>
          <p:cNvSpPr txBox="1">
            <a:spLocks/>
          </p:cNvSpPr>
          <p:nvPr/>
        </p:nvSpPr>
        <p:spPr>
          <a:xfrm>
            <a:off x="938939" y="1643726"/>
            <a:ext cx="5759081" cy="518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FontTx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유저별 업로드한 이미지 확인 및 삭제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457B56-379C-0980-7E34-93CA0B77D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14518" y="4054360"/>
            <a:ext cx="9834811" cy="385165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24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FEA5-E592-C3FA-865F-9E7AB6D6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B6524F8-C348-7FC9-F866-7624C616381D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AEC100F-2875-714F-72C4-CC7E383A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3796BA8-C0A7-B609-6D35-6930AB976555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92B5CD-19E1-1F4B-58F3-E1C34704707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2F54D2-A578-C233-C538-DD3D2DC00BE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EA7168E3-3473-934B-201E-7AFE0E810F5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BA69371C-292F-642C-754D-1661BF0C9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9C093CB9-D678-A353-822B-561774F196B9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7875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4ED50C2-6C36-EB0F-69F0-EF7C5DA8B1A2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022D4AC-350D-57D8-9A95-2292ABE5C79C}"/>
              </a:ext>
            </a:extLst>
          </p:cNvPr>
          <p:cNvGrpSpPr/>
          <p:nvPr/>
        </p:nvGrpSpPr>
        <p:grpSpPr>
          <a:xfrm>
            <a:off x="1042161" y="2630186"/>
            <a:ext cx="10107678" cy="2839804"/>
            <a:chOff x="1118062" y="2466985"/>
            <a:chExt cx="10107678" cy="28398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72658A-D064-8507-B6C3-3395A1304DBC}"/>
                </a:ext>
              </a:extLst>
            </p:cNvPr>
            <p:cNvSpPr txBox="1"/>
            <p:nvPr/>
          </p:nvSpPr>
          <p:spPr>
            <a:xfrm>
              <a:off x="6609230" y="2761412"/>
              <a:ext cx="4616510" cy="254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이미지넷 기준 색깔 정규화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AdamW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CrossEntropyLoss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()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EfficientNet-B3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학습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F1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값 기준으로 모델 저장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 이상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F1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값 갱신 없을 시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Early Stopping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endParaRPr lang="en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9" name="그림 18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7A18F02-D7D9-12BB-B1F2-C75E22C74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59"/>
            <a:stretch>
              <a:fillRect/>
            </a:stretch>
          </p:blipFill>
          <p:spPr>
            <a:xfrm>
              <a:off x="1118062" y="2466985"/>
              <a:ext cx="5260332" cy="1565015"/>
            </a:xfrm>
            <a:prstGeom prst="rect">
              <a:avLst/>
            </a:prstGeom>
            <a:effectLst/>
          </p:spPr>
        </p:pic>
        <p:pic>
          <p:nvPicPr>
            <p:cNvPr id="20" name="그림 19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0611F3-3745-6520-7F59-6C5F155F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062" y="4165961"/>
              <a:ext cx="5260332" cy="878111"/>
            </a:xfrm>
            <a:prstGeom prst="rect">
              <a:avLst/>
            </a:prstGeom>
            <a:effectLst/>
          </p:spPr>
        </p:pic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0745B2CC-0776-A7CF-CEDE-4A79BAD1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6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및 학습 설정</a:t>
            </a:r>
          </a:p>
        </p:txBody>
      </p:sp>
    </p:spTree>
    <p:extLst>
      <p:ext uri="{BB962C8B-B14F-4D97-AF65-F5344CB8AC3E}">
        <p14:creationId xmlns:p14="http://schemas.microsoft.com/office/powerpoint/2010/main" val="631223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2FEA5-E592-C3FA-865F-9E7AB6D6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B6524F8-C348-7FC9-F866-7624C616381D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AEC100F-2875-714F-72C4-CC7E383A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3796BA8-C0A7-B609-6D35-6930AB976555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92B5CD-19E1-1F4B-58F3-E1C34704707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2F54D2-A578-C233-C538-DD3D2DC00BE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EA7168E3-3473-934B-201E-7AFE0E810F5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BA69371C-292F-642C-754D-1661BF0C9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9C093CB9-D678-A353-822B-561774F196B9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170214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pic>
        <p:nvPicPr>
          <p:cNvPr id="17" name="내용 개체 틀 16" descr="텍스트, 웹사이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F3C4E0-A699-7D2C-DA68-FE2D5E853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07" y="2359974"/>
            <a:ext cx="9803385" cy="21020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E053F4-B737-2F07-C1C3-3A5862F14D0C}"/>
              </a:ext>
            </a:extLst>
          </p:cNvPr>
          <p:cNvSpPr txBox="1"/>
          <p:nvPr/>
        </p:nvSpPr>
        <p:spPr>
          <a:xfrm>
            <a:off x="1194307" y="4604850"/>
            <a:ext cx="10804974" cy="150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openforensics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영상을 프레임 캡처한 데이터셋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만장 규모</a:t>
            </a:r>
            <a:endParaRPr kumimoji="1"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다운로드 수 약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28000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 달성한 공신력 높은 데이터셋</a:t>
            </a:r>
            <a:endParaRPr kumimoji="1"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kumimoji="1"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  <a:r>
              <a:rPr lang="en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5"/>
              </a:rPr>
              <a:t>https://zenodo.org/record/5528418#.YpdlS2hBzDd</a:t>
            </a:r>
            <a:endParaRPr kumimoji="1"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ADC4849-AB09-C8D7-F065-73096913AE03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1E95D5D-758B-B87F-FBDA-3F186118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6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</a:t>
            </a:r>
          </a:p>
        </p:txBody>
      </p:sp>
    </p:spTree>
    <p:extLst>
      <p:ext uri="{BB962C8B-B14F-4D97-AF65-F5344CB8AC3E}">
        <p14:creationId xmlns:p14="http://schemas.microsoft.com/office/powerpoint/2010/main" val="139334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7225-9804-D452-6128-BFE52D1B6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F71838F-ACA2-82F7-39DE-9EB8E095CD37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A530613-AE6A-07DF-80BF-EAE666E3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7F47F73-DFA7-6BCB-8030-B4FD0627E073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9ADA077-52BF-56E5-D39F-1E25309C560A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32B400A-9FDC-7BAA-9732-3B18E1068E8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3052FCE1-7B1C-36C6-E290-1E6C2119ED6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2F4ADBB0-DD82-760C-50ED-B6663F47B4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8CB16AE-5BCC-8105-21DE-A10D501B46BB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170214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53851-B21A-518E-3E9B-1D279BB50641}"/>
              </a:ext>
            </a:extLst>
          </p:cNvPr>
          <p:cNvSpPr txBox="1"/>
          <p:nvPr/>
        </p:nvSpPr>
        <p:spPr>
          <a:xfrm>
            <a:off x="1194306" y="4358242"/>
            <a:ext cx="10804974" cy="19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FaceForensics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++, Celeb-DF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영상으로부터 프레임 추출한 데이터셋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15000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규모의 데이터셋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 횟수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15000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연구에서 가장 유명한 데이터셋 선정</a:t>
            </a:r>
            <a:endParaRPr kumimoji="1"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kumimoji="1"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1"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FaceForensics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++, Celeb-DF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C13E7A4-238D-BDEA-5730-C60AC2747982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D810ECA-9B49-DA7B-69BA-E8A15B39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06" y="1806875"/>
            <a:ext cx="9803385" cy="2348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8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AE9D-2D12-0230-14B8-A74A1F09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C8AC04C-B127-C28A-F0DB-11B1A3AFABD8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44B60B9-9917-4D0F-CBF9-3FE7049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DBA46CE-9909-0CB8-D412-BB022C5B0C8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0E10EAF-7B69-1096-5768-B16789D9C779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17C9F12-0F16-41E0-1CDF-8264FC49BE3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895E495B-39B7-0D3D-3C59-B991C38B4C5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7A07C771-EE1C-DE9C-9CE1-560C114DF5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C8A55479-9A86-25DA-972B-18C5F6E160DE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612666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D72F187-0EE9-AFDA-0E06-69E5E1645C9B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내용 개체 틀 22" descr="텍스트, 폰트, 번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2CE51C-4F50-1F57-66F4-E704371BA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1"/>
          <a:stretch>
            <a:fillRect/>
          </a:stretch>
        </p:blipFill>
        <p:spPr>
          <a:xfrm>
            <a:off x="1194307" y="2241003"/>
            <a:ext cx="9803385" cy="2649779"/>
          </a:xfr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03DFC-93AA-E75E-5BFA-E30A8CAAC86A}"/>
              </a:ext>
            </a:extLst>
          </p:cNvPr>
          <p:cNvSpPr txBox="1"/>
          <p:nvPr/>
        </p:nvSpPr>
        <p:spPr>
          <a:xfrm>
            <a:off x="1194307" y="5103072"/>
            <a:ext cx="889564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전체적으로 로스 값이 떨어지고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셋의 정확도는 꾸준히 상승하지만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상승하다 하락세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훈련 셋의 정확도가 올라갈수록 과적합의 가능성이 커짐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과적합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방지        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기준으로 베스트 모델 선정 후 저장 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C003CF61-E576-5A68-F889-711E2027FAE3}"/>
              </a:ext>
            </a:extLst>
          </p:cNvPr>
          <p:cNvSpPr/>
          <p:nvPr/>
        </p:nvSpPr>
        <p:spPr>
          <a:xfrm>
            <a:off x="1194306" y="3553904"/>
            <a:ext cx="9803385" cy="367645"/>
          </a:xfrm>
          <a:prstGeom prst="frame">
            <a:avLst>
              <a:gd name="adj1" fmla="val 15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highlight>
                <a:srgbClr val="800000"/>
              </a:highligh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0506ABB3-01C5-9304-639E-4811536D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학습 결과</a:t>
            </a:r>
          </a:p>
        </p:txBody>
      </p:sp>
      <p:pic>
        <p:nvPicPr>
          <p:cNvPr id="21" name="그래픽 20" descr="오른쪽 화살표 단색으로 채워진">
            <a:extLst>
              <a:ext uri="{FF2B5EF4-FFF2-40B4-BE49-F238E27FC236}">
                <a16:creationId xmlns:a16="http://schemas.microsoft.com/office/drawing/2014/main" id="{F5A40FF7-38AB-9296-FC7D-994F7BF1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6754" y="5967332"/>
            <a:ext cx="34995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6B8E2-220A-68ED-C952-51E13A99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8DDE83-344E-4F43-3488-3F4C6BDF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1" y="1793811"/>
            <a:ext cx="10103555" cy="294036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25544DE-AB79-2F8F-8A6F-A8627724B4D3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B9E20E-10A0-EC34-E029-33C4A974A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B815283-CE2C-E53B-09F6-F505DDB714EB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CA0D488-04B0-D206-DE6D-7B698CF950B9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27538A4-AE29-FFB4-468B-FA5BB5B59EA7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7C73968D-CEB3-3423-1628-EF16D737D067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E6646532-CEF3-F83D-6A64-48CB6F7FE0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E66C4341-668A-9D0B-0EAD-499FF6980FA5}"/>
              </a:ext>
            </a:extLst>
          </p:cNvPr>
          <p:cNvSpPr txBox="1">
            <a:spLocks/>
          </p:cNvSpPr>
          <p:nvPr/>
        </p:nvSpPr>
        <p:spPr>
          <a:xfrm>
            <a:off x="1593514" y="320805"/>
            <a:ext cx="4261595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4EBDF-93BD-E790-E88E-243F838B662D}"/>
              </a:ext>
            </a:extLst>
          </p:cNvPr>
          <p:cNvSpPr txBox="1"/>
          <p:nvPr/>
        </p:nvSpPr>
        <p:spPr>
          <a:xfrm>
            <a:off x="8229599" y="2922624"/>
            <a:ext cx="3301409" cy="2956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CC5608-7EB5-D221-7359-8BA96FAF7690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316230-C574-A3AD-1502-91AF221FF845}"/>
              </a:ext>
            </a:extLst>
          </p:cNvPr>
          <p:cNvSpPr txBox="1"/>
          <p:nvPr/>
        </p:nvSpPr>
        <p:spPr>
          <a:xfrm>
            <a:off x="1196622" y="4490880"/>
            <a:ext cx="956916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도메인 내 테스트 셋으로 테스트한 결과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*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셋은 학습 데이터에 포함되지 않은 데이터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평가할 때 많이 사용하는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precision(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정밀도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Recall(</a:t>
            </a:r>
            <a:r>
              <a:rPr kumimoji="1"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재현율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지표의 합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F1-score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Fake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        실제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Fake (0.8917)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 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(0.8812) 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비교적 낮게 나옴 </a:t>
            </a:r>
          </a:p>
        </p:txBody>
      </p:sp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1DDBFA8-8A1F-EC07-1941-DE21A632B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9418" y="5357693"/>
            <a:ext cx="349955" cy="457200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750FD627-95A5-42FC-46D6-45B3E49CC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9021" y="5781927"/>
            <a:ext cx="349955" cy="4572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D7BD180A-EAD9-BB51-F00D-6551EEDB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7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성능 테스트</a:t>
            </a:r>
          </a:p>
        </p:txBody>
      </p:sp>
    </p:spTree>
    <p:extLst>
      <p:ext uri="{BB962C8B-B14F-4D97-AF65-F5344CB8AC3E}">
        <p14:creationId xmlns:p14="http://schemas.microsoft.com/office/powerpoint/2010/main" val="201006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34A10-9E77-5D47-C676-132A611F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04E9DC-1CF0-CC54-C03A-C9C34F875CD6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CFB2B5D-B6FE-857E-09D8-ED7452AA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CB39771-472C-62F5-307F-7AB5BCE3C7EA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9E95CF-E64F-4732-7681-0A091404B5DC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A7918F-4424-CF1B-FA3F-1872D850DD7B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865A0128-C464-701B-CD47-4BD9FF9DB774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0D01CE4A-759A-BE68-C6CD-D169AA9DF7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8413C004-AC3D-CAC3-03F4-74C370E0ABE2}"/>
              </a:ext>
            </a:extLst>
          </p:cNvPr>
          <p:cNvSpPr txBox="1">
            <a:spLocks/>
          </p:cNvSpPr>
          <p:nvPr/>
        </p:nvSpPr>
        <p:spPr>
          <a:xfrm>
            <a:off x="1593514" y="320805"/>
            <a:ext cx="4733543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 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8B9B0-B14F-8956-0DDA-A67A2C65703A}"/>
              </a:ext>
            </a:extLst>
          </p:cNvPr>
          <p:cNvSpPr txBox="1"/>
          <p:nvPr/>
        </p:nvSpPr>
        <p:spPr>
          <a:xfrm>
            <a:off x="8229599" y="2922624"/>
            <a:ext cx="3301409" cy="2956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3" name="그림 1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A85C58-3E7C-6628-36AE-E33BC5E39A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3" r="967"/>
          <a:stretch>
            <a:fillRect/>
          </a:stretch>
        </p:blipFill>
        <p:spPr>
          <a:xfrm>
            <a:off x="2359376" y="2218307"/>
            <a:ext cx="7473245" cy="372203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DFF3BFB3-6A13-F6F2-C32A-7DD154E106C9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9ED2AC0-A6A1-329F-3FDB-03D8097A40A4}"/>
              </a:ext>
            </a:extLst>
          </p:cNvPr>
          <p:cNvSpPr/>
          <p:nvPr/>
        </p:nvSpPr>
        <p:spPr>
          <a:xfrm>
            <a:off x="5090872" y="6182862"/>
            <a:ext cx="223345" cy="3543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D9A9B4-22F3-4253-2767-76F5B4A9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 분석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667E21-1CD8-E037-D208-C21256B12495}"/>
              </a:ext>
            </a:extLst>
          </p:cNvPr>
          <p:cNvGrpSpPr/>
          <p:nvPr/>
        </p:nvGrpSpPr>
        <p:grpSpPr>
          <a:xfrm>
            <a:off x="2359376" y="6072414"/>
            <a:ext cx="7473245" cy="501752"/>
            <a:chOff x="-2512942" y="3712500"/>
            <a:chExt cx="9569169" cy="501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A9721-C6F9-FF65-EE4D-459CC3CBD411}"/>
                </a:ext>
              </a:extLst>
            </p:cNvPr>
            <p:cNvSpPr txBox="1"/>
            <p:nvPr/>
          </p:nvSpPr>
          <p:spPr>
            <a:xfrm>
              <a:off x="-2512942" y="3712500"/>
              <a:ext cx="9569169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실제 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Real </a:t>
              </a:r>
              <a:r>
                <a:rPr kumimoji="1" lang="en-US" altLang="ko-KR" dirty="0">
                  <a:sym typeface="Wingdings" pitchFamily="2" charset="2"/>
                </a:rPr>
                <a:t>    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예측 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Real       ==  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실제 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Real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데이터를 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Fake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예측 </a:t>
              </a:r>
            </a:p>
          </p:txBody>
        </p:sp>
        <p:pic>
          <p:nvPicPr>
            <p:cNvPr id="22" name="그래픽 21" descr="오른쪽 화살표 단색으로 채워진">
              <a:extLst>
                <a:ext uri="{FF2B5EF4-FFF2-40B4-BE49-F238E27FC236}">
                  <a16:creationId xmlns:a16="http://schemas.microsoft.com/office/drawing/2014/main" id="{BE31B67C-287D-EFFA-B986-0C8DA862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746111" y="3757052"/>
              <a:ext cx="349955" cy="457200"/>
            </a:xfrm>
            <a:prstGeom prst="rect">
              <a:avLst/>
            </a:prstGeom>
          </p:spPr>
        </p:pic>
      </p:grpSp>
      <p:sp>
        <p:nvSpPr>
          <p:cNvPr id="25" name="아래쪽 화살표[D] 18">
            <a:extLst>
              <a:ext uri="{FF2B5EF4-FFF2-40B4-BE49-F238E27FC236}">
                <a16:creationId xmlns:a16="http://schemas.microsoft.com/office/drawing/2014/main" id="{276BCA7D-26A6-5B78-EBBC-714DC90B8373}"/>
              </a:ext>
            </a:extLst>
          </p:cNvPr>
          <p:cNvSpPr/>
          <p:nvPr/>
        </p:nvSpPr>
        <p:spPr>
          <a:xfrm rot="10800000">
            <a:off x="8895262" y="6182862"/>
            <a:ext cx="223345" cy="35433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79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44A4ED-AC82-5250-5406-F4C87B18B048}"/>
              </a:ext>
            </a:extLst>
          </p:cNvPr>
          <p:cNvGrpSpPr/>
          <p:nvPr/>
        </p:nvGrpSpPr>
        <p:grpSpPr>
          <a:xfrm>
            <a:off x="3198531" y="703920"/>
            <a:ext cx="5794937" cy="1342800"/>
            <a:chOff x="3479814" y="576361"/>
            <a:chExt cx="5794937" cy="13428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005B86-F84C-2A4A-DC99-B9AB1AE0E473}"/>
                </a:ext>
              </a:extLst>
            </p:cNvPr>
            <p:cNvGrpSpPr/>
            <p:nvPr/>
          </p:nvGrpSpPr>
          <p:grpSpPr>
            <a:xfrm rot="16200000">
              <a:off x="5705883" y="-1649708"/>
              <a:ext cx="1342800" cy="5794937"/>
              <a:chOff x="-1928491" y="1376516"/>
              <a:chExt cx="1342800" cy="5794937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31447A6-A213-0BF5-4E2E-72E46B1AAE5F}"/>
                  </a:ext>
                </a:extLst>
              </p:cNvPr>
              <p:cNvSpPr/>
              <p:nvPr/>
            </p:nvSpPr>
            <p:spPr>
              <a:xfrm>
                <a:off x="-1928491" y="1376516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05C5505-C836-14B0-D7CA-3CEC8F55A282}"/>
                  </a:ext>
                </a:extLst>
              </p:cNvPr>
              <p:cNvSpPr/>
              <p:nvPr/>
            </p:nvSpPr>
            <p:spPr>
              <a:xfrm>
                <a:off x="-1928491" y="1553510"/>
                <a:ext cx="1342800" cy="13428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F3F8634-4FAD-BDD4-04E6-500444E721D5}"/>
                  </a:ext>
                </a:extLst>
              </p:cNvPr>
              <p:cNvSpPr/>
              <p:nvPr/>
            </p:nvSpPr>
            <p:spPr>
              <a:xfrm>
                <a:off x="-1928491" y="5828653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4A312E11-49AE-6520-6E37-B596A51D20A4}"/>
                  </a:ext>
                </a:extLst>
              </p:cNvPr>
              <p:cNvSpPr/>
              <p:nvPr/>
            </p:nvSpPr>
            <p:spPr>
              <a:xfrm>
                <a:off x="-1928491" y="2046008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A839416-17A2-6162-479E-62A231A2E6A6}"/>
                  </a:ext>
                </a:extLst>
              </p:cNvPr>
              <p:cNvSpPr/>
              <p:nvPr/>
            </p:nvSpPr>
            <p:spPr>
              <a:xfrm>
                <a:off x="-1928491" y="3263154"/>
                <a:ext cx="1342800" cy="13428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C77067F-8419-2B5B-DEF9-DFE9AF733B53}"/>
                </a:ext>
              </a:extLst>
            </p:cNvPr>
            <p:cNvSpPr txBox="1">
              <a:spLocks/>
            </p:cNvSpPr>
            <p:nvPr/>
          </p:nvSpPr>
          <p:spPr>
            <a:xfrm>
              <a:off x="5421902" y="818828"/>
              <a:ext cx="123190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목차</a:t>
              </a: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B403226C-79C0-BF98-C975-3D7F295D3624}"/>
              </a:ext>
            </a:extLst>
          </p:cNvPr>
          <p:cNvSpPr>
            <a:spLocks noGrp="1"/>
          </p:cNvSpPr>
          <p:nvPr/>
        </p:nvSpPr>
        <p:spPr>
          <a:xfrm>
            <a:off x="3375526" y="2795028"/>
            <a:ext cx="3221331" cy="3881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Ⅰ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목표 및 개요 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및 역할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62464FD-BFD6-F50E-1F97-E0A9C3B2A08E}"/>
              </a:ext>
            </a:extLst>
          </p:cNvPr>
          <p:cNvSpPr txBox="1">
            <a:spLocks/>
          </p:cNvSpPr>
          <p:nvPr/>
        </p:nvSpPr>
        <p:spPr>
          <a:xfrm>
            <a:off x="6509449" y="2795028"/>
            <a:ext cx="3577184" cy="3881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Ⅱ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 앱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및 웹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추후 계획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8B277E48-1F90-F28C-D2BF-F8EB418686BA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03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EAA8-C33A-DCEA-3A11-A748B407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0564C4E-C29E-0A1F-45BD-0697AF0F3CCF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17BD91B-C203-CEAC-91CE-892092768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DBEE6E4-7ADB-6BA8-F350-4538206BD4D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5883EC1-8EFF-6D4C-04A4-1ABE9B7E3C6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F6A573-D504-0C81-092F-ACC72A1AE755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4B3CAA0D-89F3-31EE-0236-01F5230CA7C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8DC17069-250E-4B93-ACEF-D947A91A49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93AA553-E117-D067-5258-21B8AEB00980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479930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03 </a:t>
            </a:r>
            <a:r>
              <a:rPr lang="ko-KR" altLang="en-US" sz="1800" b="1" dirty="0" err="1">
                <a:latin typeface="나눔스퀘어_ac ExtraBold" panose="020B0600000101010101" pitchFamily="50" charset="-127"/>
                <a:ea typeface="나눔스퀘어_ac ExtraBold"/>
              </a:rPr>
              <a:t>딥페이크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 모델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B2485E4-2DC3-4255-6B11-9FA4863E61C4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338201-267F-41C7-545E-5BCB1220F2F3}"/>
              </a:ext>
            </a:extLst>
          </p:cNvPr>
          <p:cNvGrpSpPr/>
          <p:nvPr/>
        </p:nvGrpSpPr>
        <p:grpSpPr>
          <a:xfrm>
            <a:off x="1266184" y="1998660"/>
            <a:ext cx="9659632" cy="4461286"/>
            <a:chOff x="1042161" y="2056185"/>
            <a:chExt cx="9659632" cy="446128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9ED497-1059-C5B7-15FB-C4D44CAB43E7}"/>
                </a:ext>
              </a:extLst>
            </p:cNvPr>
            <p:cNvGrpSpPr/>
            <p:nvPr/>
          </p:nvGrpSpPr>
          <p:grpSpPr>
            <a:xfrm>
              <a:off x="1042161" y="2290094"/>
              <a:ext cx="4179540" cy="4087028"/>
              <a:chOff x="1194306" y="1806875"/>
              <a:chExt cx="4179540" cy="4087028"/>
            </a:xfrm>
          </p:grpSpPr>
          <p:pic>
            <p:nvPicPr>
              <p:cNvPr id="12" name="그림 11" descr="스크린샷, 갈색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00C3D4F-C4B3-3B79-EE85-8EA2A4C95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7" b="3244"/>
              <a:stretch>
                <a:fillRect/>
              </a:stretch>
            </p:blipFill>
            <p:spPr>
              <a:xfrm>
                <a:off x="1194306" y="1806875"/>
                <a:ext cx="2027249" cy="197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그림 15" descr="인간의 얼굴, 사람, 미소, 의류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48B08EA-3531-A67E-ED38-E136C8356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8" b="-1"/>
              <a:stretch>
                <a:fillRect/>
              </a:stretch>
            </p:blipFill>
            <p:spPr>
              <a:xfrm>
                <a:off x="3351840" y="1806875"/>
                <a:ext cx="2022006" cy="197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그림 17" descr="사람, 야외, 나무, 미소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13515D68-73B4-B17E-2C66-BE993DFB3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"/>
              <a:stretch>
                <a:fillRect/>
              </a:stretch>
            </p:blipFill>
            <p:spPr>
              <a:xfrm>
                <a:off x="1194306" y="3918434"/>
                <a:ext cx="2027248" cy="197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그림 19" descr="인간의 얼굴, 바순, 사람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065556FA-9AB6-C333-036C-68694B55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47" t="2958" r="1470"/>
              <a:stretch>
                <a:fillRect/>
              </a:stretch>
            </p:blipFill>
            <p:spPr>
              <a:xfrm>
                <a:off x="3371163" y="3918434"/>
                <a:ext cx="2002683" cy="19754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8AFD6A2-6C13-A104-EADB-1BC844B61500}"/>
                </a:ext>
              </a:extLst>
            </p:cNvPr>
            <p:cNvSpPr txBox="1"/>
            <p:nvPr/>
          </p:nvSpPr>
          <p:spPr>
            <a:xfrm>
              <a:off x="5488732" y="2056185"/>
              <a:ext cx="5213061" cy="4461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라이브러리로 추출한 대용량 데이터셋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-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품질이 좋지 않은 데이터가 다수 포함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ko-KR" altLang="en-US" sz="5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여러 얼굴이 동시에 존재하거나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얼굴이 가려진 이미지</a:t>
              </a: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혹은 잘못 탐지된 얼굴이 포함된 경우 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-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제대로 예측을 수행하기 어려움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Test – Real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데이터에 집중적으로 나타나는 문제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Fake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데이터에서 드물게 관찰됨</a:t>
              </a:r>
              <a:endPara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kumimoji="1" lang="ko-KR" altLang="en-US" sz="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kumimoji="1"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Real </a:t>
              </a:r>
              <a:r>
                <a:rPr kumimoji="1"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데이터는 초상권이 없는 랜덤 데이터의 수집으로   발생하는 결과</a:t>
              </a:r>
            </a:p>
          </p:txBody>
        </p: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5BE29DA0-241A-F798-2529-9BAA23A8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8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데이터셋 품질 이슈</a:t>
            </a:r>
          </a:p>
        </p:txBody>
      </p:sp>
    </p:spTree>
    <p:extLst>
      <p:ext uri="{BB962C8B-B14F-4D97-AF65-F5344CB8AC3E}">
        <p14:creationId xmlns:p14="http://schemas.microsoft.com/office/powerpoint/2010/main" val="184857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래픽 66" descr="다운로드 윤곽선">
            <a:extLst>
              <a:ext uri="{FF2B5EF4-FFF2-40B4-BE49-F238E27FC236}">
                <a16:creationId xmlns:a16="http://schemas.microsoft.com/office/drawing/2014/main" id="{F59FE075-99C0-7284-B3B2-3E16CA71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1587" y="2758830"/>
            <a:ext cx="914400" cy="914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C26BC88-E737-F56E-2245-F49E63FDA266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1DD1D3-A1E8-039B-8B22-F3BBCB161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862F8F4-F409-EC16-DED4-A274D61BDA6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500574-40FE-8143-9E84-8AF2B14E4A34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BEA348F-C68A-3110-3B12-7A6CC6516D3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927952D7-0F9A-8AFE-5CB4-812FECDEB0DD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2910C5A2-43C4-A8FC-9B07-43AD354A55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A2F9ABD-3DB4-863E-C051-FC027DDA18B1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686408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04 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추후 계획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D157F6D-C132-5EA4-1698-D51DC08A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FDEFF6D-1799-FECA-6863-F439A9371C0F}"/>
              </a:ext>
            </a:extLst>
          </p:cNvPr>
          <p:cNvSpPr txBox="1">
            <a:spLocks/>
          </p:cNvSpPr>
          <p:nvPr/>
        </p:nvSpPr>
        <p:spPr>
          <a:xfrm>
            <a:off x="6186618" y="1508560"/>
            <a:ext cx="2292791" cy="518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FontTx/>
              <a:buBlip>
                <a:blip r:embed="rId5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및 웹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9BDFFA3-D8BA-3770-41A4-D051B8181DAF}"/>
              </a:ext>
            </a:extLst>
          </p:cNvPr>
          <p:cNvGrpSpPr/>
          <p:nvPr/>
        </p:nvGrpSpPr>
        <p:grpSpPr>
          <a:xfrm>
            <a:off x="578939" y="2758830"/>
            <a:ext cx="10812669" cy="2960601"/>
            <a:chOff x="581774" y="2597916"/>
            <a:chExt cx="10812669" cy="29606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F1EDD0F-6C5F-3A91-C5E6-622DC46B2B03}"/>
                </a:ext>
              </a:extLst>
            </p:cNvPr>
            <p:cNvGrpSpPr/>
            <p:nvPr/>
          </p:nvGrpSpPr>
          <p:grpSpPr>
            <a:xfrm>
              <a:off x="581774" y="2597916"/>
              <a:ext cx="2696737" cy="2943542"/>
              <a:chOff x="6055248" y="2321125"/>
              <a:chExt cx="2696737" cy="2943542"/>
            </a:xfrm>
          </p:grpSpPr>
          <p:pic>
            <p:nvPicPr>
              <p:cNvPr id="14" name="그래픽 13" descr="줄이 있는 원 윤곽선">
                <a:extLst>
                  <a:ext uri="{FF2B5EF4-FFF2-40B4-BE49-F238E27FC236}">
                    <a16:creationId xmlns:a16="http://schemas.microsoft.com/office/drawing/2014/main" id="{FA2FDC1D-76EC-8F6A-397A-3B58B640A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46417" y="232112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D8B761-89C5-B70F-7366-B954D0FEC923}"/>
                  </a:ext>
                </a:extLst>
              </p:cNvPr>
              <p:cNvGrpSpPr/>
              <p:nvPr/>
            </p:nvGrpSpPr>
            <p:grpSpPr>
              <a:xfrm>
                <a:off x="6055248" y="3577473"/>
                <a:ext cx="2696737" cy="1687194"/>
                <a:chOff x="5717960" y="3811148"/>
                <a:chExt cx="2696737" cy="1687194"/>
              </a:xfrm>
            </p:grpSpPr>
            <p:sp>
              <p:nvSpPr>
                <p:cNvPr id="17" name="제목 1">
                  <a:extLst>
                    <a:ext uri="{FF2B5EF4-FFF2-40B4-BE49-F238E27FC236}">
                      <a16:creationId xmlns:a16="http://schemas.microsoft.com/office/drawing/2014/main" id="{9CE379B0-51FC-00E5-A9DD-00A8C50025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17960" y="4434736"/>
                  <a:ext cx="2696737" cy="10636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AWS 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서버 구축 후 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고정 </a:t>
                  </a:r>
                  <a:r>
                    <a:rPr lang="en-US" altLang="ko-KR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API 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주소로 연동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E1FA9E73-CF78-ED1E-D81D-F40D701C7B01}"/>
                    </a:ext>
                  </a:extLst>
                </p:cNvPr>
                <p:cNvSpPr/>
                <p:nvPr/>
              </p:nvSpPr>
              <p:spPr>
                <a:xfrm>
                  <a:off x="6034407" y="3811148"/>
                  <a:ext cx="2063844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고정 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API</a:t>
                  </a:r>
                  <a:endPara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A2502E-5959-E981-1F1D-6975D26AF9C6}"/>
                </a:ext>
              </a:extLst>
            </p:cNvPr>
            <p:cNvGrpSpPr/>
            <p:nvPr/>
          </p:nvGrpSpPr>
          <p:grpSpPr>
            <a:xfrm>
              <a:off x="3287085" y="3871323"/>
              <a:ext cx="2696737" cy="1687194"/>
              <a:chOff x="5717960" y="3811148"/>
              <a:chExt cx="2696737" cy="1687194"/>
            </a:xfrm>
          </p:grpSpPr>
          <p:sp>
            <p:nvSpPr>
              <p:cNvPr id="23" name="제목 1">
                <a:extLst>
                  <a:ext uri="{FF2B5EF4-FFF2-40B4-BE49-F238E27FC236}">
                    <a16:creationId xmlns:a16="http://schemas.microsoft.com/office/drawing/2014/main" id="{CD4E13F1-0EFF-92B0-D98B-4F5E08F9D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7960" y="4434736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결과 저장 및 불러오기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 구현 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E3F41E2-DD19-571E-EBA7-8787A95C8ACA}"/>
                  </a:ext>
                </a:extLst>
              </p:cNvPr>
              <p:cNvSpPr/>
              <p:nvPr/>
            </p:nvSpPr>
            <p:spPr>
              <a:xfrm>
                <a:off x="6034407" y="3811148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결과 저장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BE7605-4B2F-DF31-CF59-60813DD2E7C1}"/>
                </a:ext>
              </a:extLst>
            </p:cNvPr>
            <p:cNvGrpSpPr/>
            <p:nvPr/>
          </p:nvGrpSpPr>
          <p:grpSpPr>
            <a:xfrm>
              <a:off x="5992396" y="3871323"/>
              <a:ext cx="2696737" cy="1687194"/>
              <a:chOff x="8380768" y="3776367"/>
              <a:chExt cx="2696737" cy="1687194"/>
            </a:xfrm>
          </p:grpSpPr>
          <p:sp>
            <p:nvSpPr>
              <p:cNvPr id="30" name="제목 1">
                <a:extLst>
                  <a:ext uri="{FF2B5EF4-FFF2-40B4-BE49-F238E27FC236}">
                    <a16:creationId xmlns:a16="http://schemas.microsoft.com/office/drawing/2014/main" id="{E0D1018D-FD51-7B84-3254-77E21E7FFF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회원가입, 비밀번호 찾기에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사용할 이메일 연동</a:t>
                </a: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F9E2004E-4CD4-E22C-3BD4-12FB0CF46161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메일 연동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0DCA8EE-8D68-C402-97B2-11BA705F70A7}"/>
                </a:ext>
              </a:extLst>
            </p:cNvPr>
            <p:cNvGrpSpPr/>
            <p:nvPr/>
          </p:nvGrpSpPr>
          <p:grpSpPr>
            <a:xfrm>
              <a:off x="8697706" y="3871323"/>
              <a:ext cx="2696737" cy="1687194"/>
              <a:chOff x="5717960" y="3811148"/>
              <a:chExt cx="2696737" cy="1687194"/>
            </a:xfrm>
          </p:grpSpPr>
          <p:sp>
            <p:nvSpPr>
              <p:cNvPr id="36" name="제목 1">
                <a:extLst>
                  <a:ext uri="{FF2B5EF4-FFF2-40B4-BE49-F238E27FC236}">
                    <a16:creationId xmlns:a16="http://schemas.microsoft.com/office/drawing/2014/main" id="{3525D55A-9494-5EC5-590D-07E5E4B12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7960" y="4434736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AWS로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서버를 옮겨서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배포하기 위한 준비 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AB332A5-922C-7D65-7E79-835B04E64402}"/>
                  </a:ext>
                </a:extLst>
              </p:cNvPr>
              <p:cNvSpPr/>
              <p:nvPr/>
            </p:nvSpPr>
            <p:spPr>
              <a:xfrm>
                <a:off x="6034407" y="3811148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AWS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65" name="제목 1">
            <a:extLst>
              <a:ext uri="{FF2B5EF4-FFF2-40B4-BE49-F238E27FC236}">
                <a16:creationId xmlns:a16="http://schemas.microsoft.com/office/drawing/2014/main" id="{20B14816-5E48-777F-1821-CAA09804CBFE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1" name="그래픽 70" descr="봉투 윤곽선">
            <a:extLst>
              <a:ext uri="{FF2B5EF4-FFF2-40B4-BE49-F238E27FC236}">
                <a16:creationId xmlns:a16="http://schemas.microsoft.com/office/drawing/2014/main" id="{030FAFDB-24C8-8C35-1F8C-BB83357D2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6898" y="2758830"/>
            <a:ext cx="914400" cy="914400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1832827B-BD46-09D2-C029-B2CDDEB3F351}"/>
              </a:ext>
            </a:extLst>
          </p:cNvPr>
          <p:cNvGrpSpPr/>
          <p:nvPr/>
        </p:nvGrpSpPr>
        <p:grpSpPr>
          <a:xfrm>
            <a:off x="9586039" y="2758830"/>
            <a:ext cx="914400" cy="958022"/>
            <a:chOff x="11400709" y="2202175"/>
            <a:chExt cx="914400" cy="958022"/>
          </a:xfrm>
        </p:grpSpPr>
        <p:pic>
          <p:nvPicPr>
            <p:cNvPr id="69" name="그래픽 68" descr="문서 윤곽선">
              <a:extLst>
                <a:ext uri="{FF2B5EF4-FFF2-40B4-BE49-F238E27FC236}">
                  <a16:creationId xmlns:a16="http://schemas.microsoft.com/office/drawing/2014/main" id="{FA860A89-A3F9-229F-D3B7-77130EBB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00709" y="2202175"/>
              <a:ext cx="914400" cy="914400"/>
            </a:xfrm>
            <a:prstGeom prst="rect">
              <a:avLst/>
            </a:prstGeom>
          </p:spPr>
        </p:pic>
        <p:pic>
          <p:nvPicPr>
            <p:cNvPr id="74" name="그래픽 73" descr="폴더 단색으로 채워진">
              <a:extLst>
                <a:ext uri="{FF2B5EF4-FFF2-40B4-BE49-F238E27FC236}">
                  <a16:creationId xmlns:a16="http://schemas.microsoft.com/office/drawing/2014/main" id="{0EA11783-7287-5718-45AE-C79DFA61C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41604" y="2581495"/>
              <a:ext cx="832609" cy="578702"/>
            </a:xfrm>
            <a:prstGeom prst="rect">
              <a:avLst/>
            </a:prstGeom>
          </p:spPr>
        </p:pic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F3C68D46-0AF5-5B41-D849-1ED45CFD3A39}"/>
                </a:ext>
              </a:extLst>
            </p:cNvPr>
            <p:cNvSpPr txBox="1">
              <a:spLocks/>
            </p:cNvSpPr>
            <p:nvPr/>
          </p:nvSpPr>
          <p:spPr>
            <a:xfrm>
              <a:off x="11602559" y="2694224"/>
              <a:ext cx="510698" cy="368036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4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0151-F2A7-1D51-00BD-BAB83260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DB1C969-BCF3-13C5-56A6-540398D3FE32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0AE789-1F8D-D0D1-927F-665B95512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57CCEC-DE11-1711-CC30-E4B6E51F8B74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D245DEA-2AB6-90AA-4721-EC5760C50409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75D9AED-93BA-0036-31A8-58CE0CA0421E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327A439B-87D6-9CAA-3313-389AA997C31C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9E8EBBBA-8D12-1ED1-AE0C-0BEE29099A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F6A86509-92D0-ABC3-E043-93865B926F63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3686408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 panose="020B0600000101010101" pitchFamily="50" charset="-127"/>
                <a:ea typeface="나눔스퀘어_ac ExtraBold"/>
              </a:rPr>
              <a:t>04 </a:t>
            </a:r>
            <a:r>
              <a:rPr lang="ko-KR" altLang="en-US" sz="1800" b="1" dirty="0">
                <a:latin typeface="나눔스퀘어_ac ExtraBold" panose="020B0600000101010101" pitchFamily="50" charset="-127"/>
                <a:ea typeface="나눔스퀘어_ac ExtraBold"/>
              </a:rPr>
              <a:t>추후 계획</a:t>
            </a:r>
            <a:endParaRPr lang="en-US" altLang="ko-KR" sz="1800" b="1" dirty="0">
              <a:latin typeface="나눔스퀘어_ac ExtraBold" panose="020B0600000101010101" pitchFamily="50" charset="-127"/>
              <a:ea typeface="나눔스퀘어_ac ExtraBold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3E59B4D-E2DB-13DC-DA3A-530AD52535AB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46E352-ED1C-3B16-800B-47A37CAD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292791" cy="518783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4"/>
              </a:buBlip>
              <a:defRPr/>
            </a:pPr>
            <a:r>
              <a:rPr kumimoji="1"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32FA52C-629B-BCFD-55F7-4FF8B546FE92}"/>
              </a:ext>
            </a:extLst>
          </p:cNvPr>
          <p:cNvGrpSpPr/>
          <p:nvPr/>
        </p:nvGrpSpPr>
        <p:grpSpPr>
          <a:xfrm>
            <a:off x="1968361" y="2421389"/>
            <a:ext cx="8255277" cy="3421729"/>
            <a:chOff x="1977981" y="2660482"/>
            <a:chExt cx="8255277" cy="342172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E952F88-E3F3-4B3C-1AA7-1C1091401705}"/>
                </a:ext>
              </a:extLst>
            </p:cNvPr>
            <p:cNvGrpSpPr/>
            <p:nvPr/>
          </p:nvGrpSpPr>
          <p:grpSpPr>
            <a:xfrm>
              <a:off x="1977981" y="2660482"/>
              <a:ext cx="2696737" cy="2943542"/>
              <a:chOff x="1977981" y="2421389"/>
              <a:chExt cx="2696737" cy="2943542"/>
            </a:xfrm>
          </p:grpSpPr>
          <p:pic>
            <p:nvPicPr>
              <p:cNvPr id="18" name="그래픽 17" descr="선형 그래프 윤곽선">
                <a:extLst>
                  <a:ext uri="{FF2B5EF4-FFF2-40B4-BE49-F238E27FC236}">
                    <a16:creationId xmlns:a16="http://schemas.microsoft.com/office/drawing/2014/main" id="{0384F241-E1ED-D943-7B83-815B1CD22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69149" y="242138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C36AB1F-15BC-A8DB-8DE9-04C6879C6073}"/>
                  </a:ext>
                </a:extLst>
              </p:cNvPr>
              <p:cNvGrpSpPr/>
              <p:nvPr/>
            </p:nvGrpSpPr>
            <p:grpSpPr>
              <a:xfrm>
                <a:off x="1977981" y="3677737"/>
                <a:ext cx="2696737" cy="1687194"/>
                <a:chOff x="8380768" y="3776367"/>
                <a:chExt cx="2696737" cy="1687194"/>
              </a:xfrm>
            </p:grpSpPr>
            <p:sp>
              <p:nvSpPr>
                <p:cNvPr id="23" name="제목 1">
                  <a:extLst>
                    <a:ext uri="{FF2B5EF4-FFF2-40B4-BE49-F238E27FC236}">
                      <a16:creationId xmlns:a16="http://schemas.microsoft.com/office/drawing/2014/main" id="{31818789-9B23-D7FD-C71A-2D6082D0AA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0768" y="4399955"/>
                  <a:ext cx="2696737" cy="10636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모델 테스트에서 점수가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낮았던 지표들을 올림</a:t>
                  </a:r>
                </a:p>
              </p:txBody>
            </p:sp>
            <p:sp>
              <p:nvSpPr>
                <p:cNvPr id="24" name="사각형: 둥근 모서리 39">
                  <a:extLst>
                    <a:ext uri="{FF2B5EF4-FFF2-40B4-BE49-F238E27FC236}">
                      <a16:creationId xmlns:a16="http://schemas.microsoft.com/office/drawing/2014/main" id="{856C262D-A01F-3FFB-73F4-A51BA7637B16}"/>
                    </a:ext>
                  </a:extLst>
                </p:cNvPr>
                <p:cNvSpPr/>
                <p:nvPr/>
              </p:nvSpPr>
              <p:spPr>
                <a:xfrm>
                  <a:off x="8697215" y="3776367"/>
                  <a:ext cx="2063844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성능 강화</a:t>
                  </a: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91BCCFD-1490-4C00-2D03-8053516A1577}"/>
                </a:ext>
              </a:extLst>
            </p:cNvPr>
            <p:cNvGrpSpPr/>
            <p:nvPr/>
          </p:nvGrpSpPr>
          <p:grpSpPr>
            <a:xfrm>
              <a:off x="7536521" y="2660482"/>
              <a:ext cx="2696737" cy="2943542"/>
              <a:chOff x="7536521" y="2489258"/>
              <a:chExt cx="2696737" cy="2943542"/>
            </a:xfrm>
          </p:grpSpPr>
          <p:pic>
            <p:nvPicPr>
              <p:cNvPr id="41" name="그래픽 40" descr="음성 윤곽선">
                <a:extLst>
                  <a:ext uri="{FF2B5EF4-FFF2-40B4-BE49-F238E27FC236}">
                    <a16:creationId xmlns:a16="http://schemas.microsoft.com/office/drawing/2014/main" id="{9E9A10C4-AB86-095C-536C-6F6701C1E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27689" y="2489258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0547B6A-6447-97A3-A7AA-887D0B42573C}"/>
                  </a:ext>
                </a:extLst>
              </p:cNvPr>
              <p:cNvGrpSpPr/>
              <p:nvPr/>
            </p:nvGrpSpPr>
            <p:grpSpPr>
              <a:xfrm>
                <a:off x="7536521" y="3745606"/>
                <a:ext cx="2696737" cy="1687194"/>
                <a:chOff x="8380768" y="3776367"/>
                <a:chExt cx="2696737" cy="1687194"/>
              </a:xfrm>
            </p:grpSpPr>
            <p:sp>
              <p:nvSpPr>
                <p:cNvPr id="30" name="제목 1">
                  <a:extLst>
                    <a:ext uri="{FF2B5EF4-FFF2-40B4-BE49-F238E27FC236}">
                      <a16:creationId xmlns:a16="http://schemas.microsoft.com/office/drawing/2014/main" id="{68F58170-1DF8-3524-776E-7DA1A77FD2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0768" y="4399955"/>
                  <a:ext cx="2696737" cy="10636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딥페이크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탐지 범위를 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이미지에서 오디오까지 확대</a:t>
                  </a:r>
                </a:p>
              </p:txBody>
            </p:sp>
            <p:sp>
              <p:nvSpPr>
                <p:cNvPr id="31" name="사각형: 둥근 모서리 39">
                  <a:extLst>
                    <a:ext uri="{FF2B5EF4-FFF2-40B4-BE49-F238E27FC236}">
                      <a16:creationId xmlns:a16="http://schemas.microsoft.com/office/drawing/2014/main" id="{8AE21364-5122-71F7-F94E-E9FD6FCA90DB}"/>
                    </a:ext>
                  </a:extLst>
                </p:cNvPr>
                <p:cNvSpPr/>
                <p:nvPr/>
              </p:nvSpPr>
              <p:spPr>
                <a:xfrm>
                  <a:off x="8697215" y="3776367"/>
                  <a:ext cx="2063844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오디오 탐지</a:t>
                  </a: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A26C579-8938-0D0A-CB6C-765E7AB66002}"/>
                </a:ext>
              </a:extLst>
            </p:cNvPr>
            <p:cNvGrpSpPr/>
            <p:nvPr/>
          </p:nvGrpSpPr>
          <p:grpSpPr>
            <a:xfrm>
              <a:off x="4454914" y="2660482"/>
              <a:ext cx="3301409" cy="3421729"/>
              <a:chOff x="4343524" y="2421389"/>
              <a:chExt cx="3301409" cy="3421729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3A7BB2-0F81-4331-2997-719B562A6CFD}"/>
                  </a:ext>
                </a:extLst>
              </p:cNvPr>
              <p:cNvSpPr txBox="1"/>
              <p:nvPr/>
            </p:nvSpPr>
            <p:spPr>
              <a:xfrm>
                <a:off x="4343524" y="2886797"/>
                <a:ext cx="3301409" cy="29563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latinLnBrk="0">
                  <a:lnSpc>
                    <a:spcPct val="120000"/>
                  </a:lnSpc>
                  <a:spcAft>
                    <a:spcPts val="600"/>
                  </a:spcAft>
                  <a:buSzPct val="87000"/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latinLnBrk="0">
                  <a:lnSpc>
                    <a:spcPct val="120000"/>
                  </a:lnSpc>
                  <a:spcAft>
                    <a:spcPts val="600"/>
                  </a:spcAft>
                  <a:buSzPct val="87000"/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448F7B80-69C1-0520-1C6C-DFBFA7AA12C8}"/>
                  </a:ext>
                </a:extLst>
              </p:cNvPr>
              <p:cNvGrpSpPr/>
              <p:nvPr/>
            </p:nvGrpSpPr>
            <p:grpSpPr>
              <a:xfrm>
                <a:off x="4655480" y="3677737"/>
                <a:ext cx="2696737" cy="1687194"/>
                <a:chOff x="8380768" y="3776367"/>
                <a:chExt cx="2696737" cy="1687194"/>
              </a:xfrm>
            </p:grpSpPr>
            <p:sp>
              <p:nvSpPr>
                <p:cNvPr id="37" name="제목 1">
                  <a:extLst>
                    <a:ext uri="{FF2B5EF4-FFF2-40B4-BE49-F238E27FC236}">
                      <a16:creationId xmlns:a16="http://schemas.microsoft.com/office/drawing/2014/main" id="{6872969A-0B81-BA5C-E366-7518720C1E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0768" y="4399955"/>
                  <a:ext cx="2696737" cy="106360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>
                    <a:lnSpc>
                      <a:spcPct val="150000"/>
                    </a:lnSpc>
                  </a:pPr>
                  <a:endPara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38" name="사각형: 둥근 모서리 39">
                  <a:extLst>
                    <a:ext uri="{FF2B5EF4-FFF2-40B4-BE49-F238E27FC236}">
                      <a16:creationId xmlns:a16="http://schemas.microsoft.com/office/drawing/2014/main" id="{A9FA5DB9-8A83-4A24-50ED-60F9CBE72B28}"/>
                    </a:ext>
                  </a:extLst>
                </p:cNvPr>
                <p:cNvSpPr/>
                <p:nvPr/>
              </p:nvSpPr>
              <p:spPr>
                <a:xfrm>
                  <a:off x="8697215" y="3776367"/>
                  <a:ext cx="2063844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일반화 </a:t>
                  </a:r>
                </a:p>
              </p:txBody>
            </p:sp>
          </p:grpSp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9813211E-6492-89C8-9321-4DF720512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6242" y="4408967"/>
                <a:ext cx="2696737" cy="8483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학습 데이터셋을 넘어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일반적인 데이터도 분류</a:t>
                </a:r>
              </a:p>
            </p:txBody>
          </p:sp>
          <p:pic>
            <p:nvPicPr>
              <p:cNvPr id="34" name="그래픽 33" descr="테이블 윤곽선">
                <a:extLst>
                  <a:ext uri="{FF2B5EF4-FFF2-40B4-BE49-F238E27FC236}">
                    <a16:creationId xmlns:a16="http://schemas.microsoft.com/office/drawing/2014/main" id="{2D36DED8-69A0-24F7-7970-F6AACF2B6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23417" y="2421389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13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C7460-51C3-8764-11EA-C4F378D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1F98A-4786-A1AE-038A-65EEB4F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505C8-78EB-EC2B-47FE-9FAA95D3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531D4E6-66D1-2C19-D092-6BAD7DE1E0C7}"/>
              </a:ext>
            </a:extLst>
          </p:cNvPr>
          <p:cNvSpPr txBox="1">
            <a:spLocks/>
          </p:cNvSpPr>
          <p:nvPr/>
        </p:nvSpPr>
        <p:spPr>
          <a:xfrm>
            <a:off x="7582476" y="2602742"/>
            <a:ext cx="256083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2A745F-CC79-0BD2-5E98-E46F9D2C5693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29" name="그림 28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452E4BC-61D9-3669-2013-693062B7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D783063-FA25-FF11-3FA2-77045A941645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D5D5E64-18F5-2CE3-A83B-1113F2ECCCBE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BE0F3BD-C96E-C05D-521E-255E37D74C91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34" name="원형: 비어 있음 33">
                <a:extLst>
                  <a:ext uri="{FF2B5EF4-FFF2-40B4-BE49-F238E27FC236}">
                    <a16:creationId xmlns:a16="http://schemas.microsoft.com/office/drawing/2014/main" id="{7413E2AA-D8C8-19A2-2CC5-986EB5C26CC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제목 1">
                <a:extLst>
                  <a:ext uri="{FF2B5EF4-FFF2-40B4-BE49-F238E27FC236}">
                    <a16:creationId xmlns:a16="http://schemas.microsoft.com/office/drawing/2014/main" id="{BD790C5E-DA69-BF0A-FADF-51F18396C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0D1FD204-1FFD-AA6E-56B1-418BCAF3C167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26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958BF8-84C7-1DBB-97EC-A01A1B33891D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37" name="그림 36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958C70F-EF82-2CE1-F6F9-D3647CB7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EF1A46-6A41-801E-1F53-119F11729C5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FB2814-24BE-C161-FBAC-2A8F2303CC2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07B089-2CE7-3EB2-AA5B-FC212A0EFD2D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ED3E8FC7-FEDE-DBC2-CCD3-9EC21C4FACC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80CF7C66-B5FF-4724-E1C2-98D876365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BB500FE-0546-1B41-72A1-BDD9AF48E0A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786574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목표 및 개요</a:t>
              </a:r>
            </a:p>
          </p:txBody>
        </p:sp>
      </p:grpSp>
      <p:grpSp>
        <p:nvGrpSpPr>
          <p:cNvPr id="14344" name="그룹 14343">
            <a:extLst>
              <a:ext uri="{FF2B5EF4-FFF2-40B4-BE49-F238E27FC236}">
                <a16:creationId xmlns:a16="http://schemas.microsoft.com/office/drawing/2014/main" id="{F86690C8-422D-FB83-3B0E-E2BBC21113B8}"/>
              </a:ext>
            </a:extLst>
          </p:cNvPr>
          <p:cNvGrpSpPr/>
          <p:nvPr/>
        </p:nvGrpSpPr>
        <p:grpSpPr>
          <a:xfrm>
            <a:off x="712831" y="1676400"/>
            <a:ext cx="11086376" cy="4905375"/>
            <a:chOff x="506177" y="1676400"/>
            <a:chExt cx="11086376" cy="490537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343A9F-1584-510B-22B2-C3F52395B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504" y="1676400"/>
              <a:ext cx="775129" cy="4905375"/>
            </a:xfrm>
            <a:prstGeom prst="rect">
              <a:avLst/>
            </a:prstGeom>
          </p:spPr>
        </p:pic>
        <p:sp>
          <p:nvSpPr>
            <p:cNvPr id="14337" name="사각형: 둥근 대각선 방향 모서리 14336">
              <a:extLst>
                <a:ext uri="{FF2B5EF4-FFF2-40B4-BE49-F238E27FC236}">
                  <a16:creationId xmlns:a16="http://schemas.microsoft.com/office/drawing/2014/main" id="{DF06E33C-C494-0B97-DF64-5BCFA9667F30}"/>
                </a:ext>
              </a:extLst>
            </p:cNvPr>
            <p:cNvSpPr/>
            <p:nvPr/>
          </p:nvSpPr>
          <p:spPr>
            <a:xfrm>
              <a:off x="573437" y="1776856"/>
              <a:ext cx="5388422" cy="4362687"/>
            </a:xfrm>
            <a:prstGeom prst="round2DiagRect">
              <a:avLst>
                <a:gd name="adj1" fmla="val 0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011223CC-9FBF-F5DC-329C-5FA4DE637C7E}"/>
                </a:ext>
              </a:extLst>
            </p:cNvPr>
            <p:cNvSpPr txBox="1">
              <a:spLocks/>
            </p:cNvSpPr>
            <p:nvPr/>
          </p:nvSpPr>
          <p:spPr>
            <a:xfrm>
              <a:off x="658986" y="3213791"/>
              <a:ext cx="5388423" cy="26300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분석을 통해 가짜 이미지를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효과적으로 탐지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endParaRPr lang="en-US" altLang="ko-KR" sz="7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신뢰할 수 있는 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기반의 이미지 탐지 분석 결과 제공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endParaRPr lang="en-US" altLang="ko-KR" sz="7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직관적인 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UI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설계로 간편한 사용 경험 제공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endParaRPr lang="en-US" altLang="ko-KR" sz="7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C000"/>
                </a:buClr>
                <a:buFont typeface="Wingdings" panose="05000000000000000000" pitchFamily="2" charset="2"/>
                <a:buChar char="ü"/>
              </a:pP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AWS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서버와 연동하여 클라우드 기반 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구현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D43744-848B-2BEC-9545-BEA55F7BA66E}"/>
                </a:ext>
              </a:extLst>
            </p:cNvPr>
            <p:cNvSpPr txBox="1"/>
            <p:nvPr/>
          </p:nvSpPr>
          <p:spPr>
            <a:xfrm>
              <a:off x="506177" y="1992485"/>
              <a:ext cx="5204643" cy="1298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일반 사용자가 </a:t>
              </a:r>
              <a:r>
                <a:rPr lang="ko-KR" altLang="en-US" b="1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여부를 식별하기 어려움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미디어 콘텐츠에 대한 신뢰성을 보장하고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기술의 악용으로 인한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피해를 예방하는데 기여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24D2E2E-31A5-B1E4-1F24-27E70DDFBAA1}"/>
                </a:ext>
              </a:extLst>
            </p:cNvPr>
            <p:cNvSpPr/>
            <p:nvPr/>
          </p:nvSpPr>
          <p:spPr>
            <a:xfrm>
              <a:off x="6387910" y="1780287"/>
              <a:ext cx="5204643" cy="4164961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2E69F19A-6435-69FF-9CE8-2FFCEAF1071E}"/>
                </a:ext>
              </a:extLst>
            </p:cNvPr>
            <p:cNvSpPr txBox="1">
              <a:spLocks/>
            </p:cNvSpPr>
            <p:nvPr/>
          </p:nvSpPr>
          <p:spPr>
            <a:xfrm>
              <a:off x="6762754" y="1890942"/>
              <a:ext cx="4456640" cy="40664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  AI Holmes</a:t>
              </a:r>
              <a:b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b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사용자가 카메라를 이용하여 사진을 촬영하거나 이미지를 업로드하면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AI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모델이 해당 이미지를 분석하고 </a:t>
              </a: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딥페이크인지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아닌지 판단하여 결과를 제공하는 안드로이드 앱 및 웹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A85928F-3BA8-EE8A-53C0-465A1F447478}"/>
                </a:ext>
              </a:extLst>
            </p:cNvPr>
            <p:cNvGrpSpPr/>
            <p:nvPr/>
          </p:nvGrpSpPr>
          <p:grpSpPr>
            <a:xfrm>
              <a:off x="6762753" y="2587839"/>
              <a:ext cx="701040" cy="720000"/>
              <a:chOff x="957240" y="2709000"/>
              <a:chExt cx="701040" cy="720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63297D1-AE5E-5031-055B-40548774BDE1}"/>
                  </a:ext>
                </a:extLst>
              </p:cNvPr>
              <p:cNvSpPr/>
              <p:nvPr/>
            </p:nvSpPr>
            <p:spPr>
              <a:xfrm>
                <a:off x="957240" y="2709000"/>
                <a:ext cx="701040" cy="675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 descr="안경, 모자, 고글, 선글라스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2676C3D-FBBC-80DE-FD82-293A4CDA2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092" y="2709000"/>
                <a:ext cx="576296" cy="720000"/>
              </a:xfrm>
              <a:prstGeom prst="rect">
                <a:avLst/>
              </a:prstGeom>
            </p:spPr>
          </p:pic>
        </p:grpSp>
        <p:sp>
          <p:nvSpPr>
            <p:cNvPr id="14343" name="사각형: 둥근 모서리 14342">
              <a:extLst>
                <a:ext uri="{FF2B5EF4-FFF2-40B4-BE49-F238E27FC236}">
                  <a16:creationId xmlns:a16="http://schemas.microsoft.com/office/drawing/2014/main" id="{2F1E0DF8-119D-CFFF-F8A6-9DA0E598EFDD}"/>
                </a:ext>
              </a:extLst>
            </p:cNvPr>
            <p:cNvSpPr/>
            <p:nvPr/>
          </p:nvSpPr>
          <p:spPr>
            <a:xfrm flipV="1">
              <a:off x="891648" y="3483167"/>
              <a:ext cx="4752000" cy="36000"/>
            </a:xfrm>
            <a:prstGeom prst="roundRect">
              <a:avLst>
                <a:gd name="adj" fmla="val 27384"/>
              </a:avLst>
            </a:prstGeom>
            <a:solidFill>
              <a:srgbClr val="0749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345" name="제목 1">
            <a:extLst>
              <a:ext uri="{FF2B5EF4-FFF2-40B4-BE49-F238E27FC236}">
                <a16:creationId xmlns:a16="http://schemas.microsoft.com/office/drawing/2014/main" id="{7440E2A5-C96E-3DC3-9BEA-C407C89AC42F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75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2ECFC5-8CE6-4B09-563A-1E7CF3D53344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2" name="그림 11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C1EDCE-6450-A99B-618C-87FA6ECA8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7F0E7CF-3F95-9E9F-E0B9-A03A21F42408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8334204-A3CC-DC61-BEDC-65B25B7B206F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A832A4-13EF-3F94-5F7F-158B6D5540B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7" name="원형: 비어 있음 16">
                <a:extLst>
                  <a:ext uri="{FF2B5EF4-FFF2-40B4-BE49-F238E27FC236}">
                    <a16:creationId xmlns:a16="http://schemas.microsoft.com/office/drawing/2014/main" id="{BF855C35-1832-C0F0-E525-9D594BC11AC2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83BEA813-EB5C-96A3-3031-3D34EB5E7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18CF79BF-3A17-6A50-628C-9843A5200238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 및 역할</a:t>
              </a:r>
              <a:endParaRPr lang="en-US" altLang="ko-KR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9" name="제목 1">
            <a:extLst>
              <a:ext uri="{FF2B5EF4-FFF2-40B4-BE49-F238E27FC236}">
                <a16:creationId xmlns:a16="http://schemas.microsoft.com/office/drawing/2014/main" id="{24B15955-470B-6AA3-A91C-C0C3E5E8413E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394657A-BAF1-3BB7-82EF-D7628CF3431A}"/>
              </a:ext>
            </a:extLst>
          </p:cNvPr>
          <p:cNvGrpSpPr/>
          <p:nvPr/>
        </p:nvGrpSpPr>
        <p:grpSpPr>
          <a:xfrm>
            <a:off x="511986" y="1626740"/>
            <a:ext cx="3641134" cy="4183379"/>
            <a:chOff x="323872" y="1643027"/>
            <a:chExt cx="3641134" cy="418337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FA6A2249-3D7C-FEAE-60A0-A94824044D39}"/>
                </a:ext>
              </a:extLst>
            </p:cNvPr>
            <p:cNvSpPr/>
            <p:nvPr/>
          </p:nvSpPr>
          <p:spPr>
            <a:xfrm>
              <a:off x="578939" y="1993028"/>
              <a:ext cx="3386067" cy="38333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47F887-9FE3-763C-8C75-139756556AC2}"/>
                </a:ext>
              </a:extLst>
            </p:cNvPr>
            <p:cNvSpPr txBox="1"/>
            <p:nvPr/>
          </p:nvSpPr>
          <p:spPr>
            <a:xfrm>
              <a:off x="323872" y="2486168"/>
              <a:ext cx="3546096" cy="3099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이성원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안드로이드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UI/UX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설계 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 </a:t>
              </a: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UI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디자인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</a:pP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홍금비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안드로이드 앱 주요 기능 구현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탐지 모델과 연동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이미지 업로드 및 결과 출력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461A968-9B6C-2829-6BA1-2AD55C7CBE26}"/>
                </a:ext>
              </a:extLst>
            </p:cNvPr>
            <p:cNvGrpSpPr/>
            <p:nvPr/>
          </p:nvGrpSpPr>
          <p:grpSpPr>
            <a:xfrm>
              <a:off x="1191972" y="1643027"/>
              <a:ext cx="2160000" cy="697769"/>
              <a:chOff x="1486618" y="2283159"/>
              <a:chExt cx="2160000" cy="697769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0DF04419-7B23-3598-3D0E-00E8CAE41090}"/>
                  </a:ext>
                </a:extLst>
              </p:cNvPr>
              <p:cNvSpPr/>
              <p:nvPr/>
            </p:nvSpPr>
            <p:spPr>
              <a:xfrm>
                <a:off x="1486618" y="2283159"/>
                <a:ext cx="2160000" cy="697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           Android</a:t>
                </a:r>
                <a:endPara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9604A6B6-5DD1-00B7-8C70-3E77761ECCDA}"/>
                  </a:ext>
                </a:extLst>
              </p:cNvPr>
              <p:cNvGrpSpPr/>
              <p:nvPr/>
            </p:nvGrpSpPr>
            <p:grpSpPr>
              <a:xfrm>
                <a:off x="1581510" y="2336380"/>
                <a:ext cx="590400" cy="590400"/>
                <a:chOff x="3438525" y="3000375"/>
                <a:chExt cx="914400" cy="914400"/>
              </a:xfrm>
            </p:grpSpPr>
            <p:pic>
              <p:nvPicPr>
                <p:cNvPr id="77" name="Picture 2" descr="Android/Flutter 교육] 15일차">
                  <a:extLst>
                    <a:ext uri="{FF2B5EF4-FFF2-40B4-BE49-F238E27FC236}">
                      <a16:creationId xmlns:a16="http://schemas.microsoft.com/office/drawing/2014/main" id="{1336F838-6C0F-C108-D645-DD30EEB0A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4351" y="3429000"/>
                  <a:ext cx="625641" cy="335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그래픽 77" descr="스마트폰 윤곽선">
                  <a:extLst>
                    <a:ext uri="{FF2B5EF4-FFF2-40B4-BE49-F238E27FC236}">
                      <a16:creationId xmlns:a16="http://schemas.microsoft.com/office/drawing/2014/main" id="{F4E3BE0C-6C17-1EFB-82B8-036BE800E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8525" y="3000375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AB507FB-2D4F-DF6D-86B8-1F0E2F1AD0D5}"/>
              </a:ext>
            </a:extLst>
          </p:cNvPr>
          <p:cNvGrpSpPr/>
          <p:nvPr/>
        </p:nvGrpSpPr>
        <p:grpSpPr>
          <a:xfrm>
            <a:off x="4220073" y="1617283"/>
            <a:ext cx="3568960" cy="4202293"/>
            <a:chOff x="4220073" y="1624112"/>
            <a:chExt cx="3568960" cy="42022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7FB3FA7-66C0-F391-B607-4A966585AC9A}"/>
                </a:ext>
              </a:extLst>
            </p:cNvPr>
            <p:cNvSpPr/>
            <p:nvPr/>
          </p:nvSpPr>
          <p:spPr>
            <a:xfrm>
              <a:off x="4402966" y="1972998"/>
              <a:ext cx="3386067" cy="38534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D2A047F-47AB-0B43-EAEE-8873B7DBA05E}"/>
                </a:ext>
              </a:extLst>
            </p:cNvPr>
            <p:cNvSpPr txBox="1"/>
            <p:nvPr/>
          </p:nvSpPr>
          <p:spPr>
            <a:xfrm>
              <a:off x="4220073" y="2970916"/>
              <a:ext cx="3386067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박준형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 구축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웹프론트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기능 구현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라우팅 및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엔드포인트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설계 </a:t>
              </a: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데이터베이스 연동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4E733A58-AD69-E2DB-D95F-2B02CECF4F39}"/>
                </a:ext>
              </a:extLst>
            </p:cNvPr>
            <p:cNvGrpSpPr/>
            <p:nvPr/>
          </p:nvGrpSpPr>
          <p:grpSpPr>
            <a:xfrm>
              <a:off x="5013990" y="1624112"/>
              <a:ext cx="2160000" cy="697769"/>
              <a:chOff x="5543909" y="2297016"/>
              <a:chExt cx="2160000" cy="697769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6270B72B-BCB7-4942-7419-C3BF4FDE5161}"/>
                  </a:ext>
                </a:extLst>
              </p:cNvPr>
              <p:cNvSpPr/>
              <p:nvPr/>
            </p:nvSpPr>
            <p:spPr>
              <a:xfrm>
                <a:off x="5543909" y="2297016"/>
                <a:ext cx="2160000" cy="697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ko-KR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             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SERVER</a:t>
                </a:r>
              </a:p>
              <a:p>
                <a:pPr algn="just"/>
                <a: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               (API)</a:t>
                </a:r>
                <a:endPara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1" name="그래픽 80" descr="서버 윤곽선">
                <a:extLst>
                  <a:ext uri="{FF2B5EF4-FFF2-40B4-BE49-F238E27FC236}">
                    <a16:creationId xmlns:a16="http://schemas.microsoft.com/office/drawing/2014/main" id="{34F93F54-8D1D-3A36-F2C4-63D38CA7E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638800" y="2351165"/>
                <a:ext cx="589472" cy="589472"/>
              </a:xfrm>
              <a:prstGeom prst="rect">
                <a:avLst/>
              </a:prstGeom>
            </p:spPr>
          </p:pic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6499501-1C62-4904-A5E5-D405415F1D2C}"/>
              </a:ext>
            </a:extLst>
          </p:cNvPr>
          <p:cNvGrpSpPr/>
          <p:nvPr/>
        </p:nvGrpSpPr>
        <p:grpSpPr>
          <a:xfrm>
            <a:off x="7734825" y="1617283"/>
            <a:ext cx="3690122" cy="4202292"/>
            <a:chOff x="7922939" y="1624112"/>
            <a:chExt cx="3690122" cy="4202292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D2F6469D-B941-8AF2-AB86-4EFE95171497}"/>
                </a:ext>
              </a:extLst>
            </p:cNvPr>
            <p:cNvSpPr/>
            <p:nvPr/>
          </p:nvSpPr>
          <p:spPr>
            <a:xfrm>
              <a:off x="8226994" y="1972997"/>
              <a:ext cx="3386067" cy="38534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4BA2965-B2CE-A689-1986-A180567D115E}"/>
                </a:ext>
              </a:extLst>
            </p:cNvPr>
            <p:cNvGrpSpPr/>
            <p:nvPr/>
          </p:nvGrpSpPr>
          <p:grpSpPr>
            <a:xfrm>
              <a:off x="8836008" y="1624112"/>
              <a:ext cx="2160000" cy="697769"/>
              <a:chOff x="8334405" y="2297016"/>
              <a:chExt cx="2160000" cy="697769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95811EE9-F4F5-2C0C-FCEB-6E13B3D15570}"/>
                  </a:ext>
                </a:extLst>
              </p:cNvPr>
              <p:cNvSpPr/>
              <p:nvPr/>
            </p:nvSpPr>
            <p:spPr>
              <a:xfrm>
                <a:off x="8334405" y="2297016"/>
                <a:ext cx="2160000" cy="69776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                   A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</a:t>
                </a:r>
                <a:endParaRPr lang="ko-KR" altLang="en-US" sz="1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84" name="그래픽 83" descr="뇌 윤곽선">
                <a:extLst>
                  <a:ext uri="{FF2B5EF4-FFF2-40B4-BE49-F238E27FC236}">
                    <a16:creationId xmlns:a16="http://schemas.microsoft.com/office/drawing/2014/main" id="{5866C33D-22D5-4887-8E82-8D5DDED6F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429296" y="2350237"/>
                <a:ext cx="590400" cy="590400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725D2D-5110-4A7C-203E-23A8D32E05A8}"/>
                </a:ext>
              </a:extLst>
            </p:cNvPr>
            <p:cNvSpPr txBox="1"/>
            <p:nvPr/>
          </p:nvSpPr>
          <p:spPr>
            <a:xfrm>
              <a:off x="7922939" y="2688511"/>
              <a:ext cx="3568961" cy="2545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황민호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탐지 모델 설계 및 학습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EfficientNet-B3 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기반 모델 구현 및 최적화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Blip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</a:buBlip>
              </a:pP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학습 데이터셋 수집 및 </a:t>
              </a:r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68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2A16050-BC60-83B3-24D1-D5136808B624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D10773F-7C55-94AA-AF25-B4C4F1F4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B757ED3-B409-AAB0-D05A-2D33E4EF312E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64E688F-99D6-D81B-EC3B-59B08C01C73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232C6F-104C-6BEE-27F0-E6193DA063D7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C52DB15F-F2A9-A047-3D7C-B1C37CECE44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D2E79A-7A13-ACDA-DAAB-5AB0D22B9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6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0327BE92-0B1C-9B9F-91EA-D36F9759C58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</a:t>
              </a:r>
              <a:r>
                <a:rPr lang="ko-KR" altLang="en-US" b="1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수행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9D511-F941-C978-8ADA-627270D8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B9520A-EDDC-0F98-1143-3B51DCD0902B}"/>
              </a:ext>
            </a:extLst>
          </p:cNvPr>
          <p:cNvGrpSpPr/>
          <p:nvPr/>
        </p:nvGrpSpPr>
        <p:grpSpPr>
          <a:xfrm>
            <a:off x="6071931" y="2439080"/>
            <a:ext cx="2696737" cy="2873980"/>
            <a:chOff x="8380768" y="2589581"/>
            <a:chExt cx="2696737" cy="2873980"/>
          </a:xfrm>
        </p:grpSpPr>
        <p:pic>
          <p:nvPicPr>
            <p:cNvPr id="23" name="그래픽 22" descr="하키 스틱 곡선 그래프 윤곽선">
              <a:extLst>
                <a:ext uri="{FF2B5EF4-FFF2-40B4-BE49-F238E27FC236}">
                  <a16:creationId xmlns:a16="http://schemas.microsoft.com/office/drawing/2014/main" id="{DD79D00F-7439-5304-3C4E-1E780BC5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71937" y="2589581"/>
              <a:ext cx="914400" cy="914400"/>
            </a:xfrm>
            <a:prstGeom prst="rect">
              <a:avLst/>
            </a:prstGeom>
          </p:spPr>
        </p:pic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B6C9F326-E9AA-CE2E-65AB-67F194A3EBE5}"/>
                </a:ext>
              </a:extLst>
            </p:cNvPr>
            <p:cNvSpPr txBox="1">
              <a:spLocks/>
            </p:cNvSpPr>
            <p:nvPr/>
          </p:nvSpPr>
          <p:spPr>
            <a:xfrm>
              <a:off x="8380768" y="4399955"/>
              <a:ext cx="2696737" cy="10636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탐지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분석된 결과 표시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2C0F8BB-B6D2-BD21-A8C1-C7E359514EDA}"/>
                </a:ext>
              </a:extLst>
            </p:cNvPr>
            <p:cNvSpPr/>
            <p:nvPr/>
          </p:nvSpPr>
          <p:spPr>
            <a:xfrm>
              <a:off x="8697215" y="3776367"/>
              <a:ext cx="2063844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 표시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886701-4AD9-1DD5-1FA7-BA1702A566C3}"/>
              </a:ext>
            </a:extLst>
          </p:cNvPr>
          <p:cNvGrpSpPr/>
          <p:nvPr/>
        </p:nvGrpSpPr>
        <p:grpSpPr>
          <a:xfrm>
            <a:off x="8750441" y="2394483"/>
            <a:ext cx="2696737" cy="2943542"/>
            <a:chOff x="6055248" y="2321125"/>
            <a:chExt cx="2696737" cy="2943542"/>
          </a:xfrm>
        </p:grpSpPr>
        <p:pic>
          <p:nvPicPr>
            <p:cNvPr id="14" name="그래픽 13" descr="줄이 있는 원 윤곽선">
              <a:extLst>
                <a:ext uri="{FF2B5EF4-FFF2-40B4-BE49-F238E27FC236}">
                  <a16:creationId xmlns:a16="http://schemas.microsoft.com/office/drawing/2014/main" id="{D25DC365-4D48-8B82-84A6-3BDECC11F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6417" y="2321125"/>
              <a:ext cx="914400" cy="914400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598AC30-AD77-868B-2456-943CFCD5CEC9}"/>
                </a:ext>
              </a:extLst>
            </p:cNvPr>
            <p:cNvGrpSpPr/>
            <p:nvPr/>
          </p:nvGrpSpPr>
          <p:grpSpPr>
            <a:xfrm>
              <a:off x="6055248" y="3577473"/>
              <a:ext cx="2696737" cy="1687194"/>
              <a:chOff x="5717960" y="3811148"/>
              <a:chExt cx="2696737" cy="1687194"/>
            </a:xfrm>
          </p:grpSpPr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AA3E9618-D0F4-BBB0-2D22-F16A7C9F6C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7960" y="4434736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Ngrok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이용해 임시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API 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주소로 서버와 연결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133F502-37EE-D53C-9208-90F1D9F023F2}"/>
                  </a:ext>
                </a:extLst>
              </p:cNvPr>
              <p:cNvSpPr/>
              <p:nvPr/>
            </p:nvSpPr>
            <p:spPr>
              <a:xfrm>
                <a:off x="6034407" y="3811148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API </a:t>
                </a:r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연동</a:t>
                </a:r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0482B6C8-4FC3-317F-3FAB-E612E21A0BD4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6622D4C-BF13-723A-A570-5E9AA89F3609}"/>
              </a:ext>
            </a:extLst>
          </p:cNvPr>
          <p:cNvGrpSpPr/>
          <p:nvPr/>
        </p:nvGrpSpPr>
        <p:grpSpPr>
          <a:xfrm>
            <a:off x="806049" y="2361395"/>
            <a:ext cx="2696737" cy="2943542"/>
            <a:chOff x="1737121" y="804616"/>
            <a:chExt cx="2696737" cy="2943542"/>
          </a:xfrm>
        </p:grpSpPr>
        <p:pic>
          <p:nvPicPr>
            <p:cNvPr id="9" name="그래픽 8" descr="업로드 윤곽선">
              <a:extLst>
                <a:ext uri="{FF2B5EF4-FFF2-40B4-BE49-F238E27FC236}">
                  <a16:creationId xmlns:a16="http://schemas.microsoft.com/office/drawing/2014/main" id="{21C585F7-9B57-DA87-B24C-487386C6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28289" y="804616"/>
              <a:ext cx="914400" cy="914400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97D407F-CDE4-64F5-2373-1131ADC36F25}"/>
                </a:ext>
              </a:extLst>
            </p:cNvPr>
            <p:cNvGrpSpPr/>
            <p:nvPr/>
          </p:nvGrpSpPr>
          <p:grpSpPr>
            <a:xfrm>
              <a:off x="1737121" y="2060964"/>
              <a:ext cx="2696737" cy="1687194"/>
              <a:chOff x="8380768" y="3776367"/>
              <a:chExt cx="2696737" cy="1687194"/>
            </a:xfrm>
          </p:grpSpPr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E977D18C-9813-548D-C6B6-B6E1462D53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파일 업로드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2B0A40F4-BE47-D55B-AC35-705FBA650AD5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파일 업로드</a:t>
                </a: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077A120-13A8-F3B7-F870-F932DE56C931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66" name="그림 65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61BB8B3-5330-9136-8D38-BC504C1E6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AF23A72-E43F-53DC-DE03-721525B7EDB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39C35856-73EC-EDAD-DF19-B3273A4ABDF9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5E5A0B9-E727-FB08-08E1-2A6F07DC4B48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71" name="원형: 비어 있음 70">
                <a:extLst>
                  <a:ext uri="{FF2B5EF4-FFF2-40B4-BE49-F238E27FC236}">
                    <a16:creationId xmlns:a16="http://schemas.microsoft.com/office/drawing/2014/main" id="{512507D1-F747-615C-ACA4-9968A7E89CB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제목 1">
                <a:extLst>
                  <a:ext uri="{FF2B5EF4-FFF2-40B4-BE49-F238E27FC236}">
                    <a16:creationId xmlns:a16="http://schemas.microsoft.com/office/drawing/2014/main" id="{9508091F-3E53-0B0B-EE68-459319FD5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B872F3B-3E68-209C-D780-72F1CA51F934}"/>
              </a:ext>
            </a:extLst>
          </p:cNvPr>
          <p:cNvGrpSpPr/>
          <p:nvPr/>
        </p:nvGrpSpPr>
        <p:grpSpPr>
          <a:xfrm>
            <a:off x="3438990" y="2353273"/>
            <a:ext cx="2696737" cy="2959787"/>
            <a:chOff x="1808793" y="3020399"/>
            <a:chExt cx="2696737" cy="2959787"/>
          </a:xfrm>
        </p:grpSpPr>
        <p:pic>
          <p:nvPicPr>
            <p:cNvPr id="11" name="그래픽 10" descr="카메라 윤곽선">
              <a:extLst>
                <a:ext uri="{FF2B5EF4-FFF2-40B4-BE49-F238E27FC236}">
                  <a16:creationId xmlns:a16="http://schemas.microsoft.com/office/drawing/2014/main" id="{D78A3A6E-E303-F6CF-9CAD-78E3D4CDA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9961" y="3020399"/>
              <a:ext cx="914400" cy="914400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4B2E8C8-530D-A5C7-A27E-E4483E4DBDCA}"/>
                </a:ext>
              </a:extLst>
            </p:cNvPr>
            <p:cNvGrpSpPr/>
            <p:nvPr/>
          </p:nvGrpSpPr>
          <p:grpSpPr>
            <a:xfrm>
              <a:off x="1808793" y="4292992"/>
              <a:ext cx="2696737" cy="1687194"/>
              <a:chOff x="8380768" y="3776367"/>
              <a:chExt cx="2696737" cy="1687194"/>
            </a:xfrm>
          </p:grpSpPr>
          <p:sp>
            <p:nvSpPr>
              <p:cNvPr id="43" name="제목 1">
                <a:extLst>
                  <a:ext uri="{FF2B5EF4-FFF2-40B4-BE49-F238E27FC236}">
                    <a16:creationId xmlns:a16="http://schemas.microsoft.com/office/drawing/2014/main" id="{45CD68F8-9D0D-10E1-8A5F-94D6E8D09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실시간 사진 촬영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6299BB82-2066-9C5C-8123-E24B2111E7F8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사진 촬영</a:t>
                </a:r>
              </a:p>
            </p:txBody>
          </p:sp>
        </p:grp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C599A566-C889-BEC9-82B1-3D42E7FE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075" y="1509930"/>
            <a:ext cx="2875280" cy="509517"/>
          </a:xfrm>
        </p:spPr>
        <p:txBody>
          <a:bodyPr>
            <a:noAutofit/>
          </a:bodyPr>
          <a:lstStyle/>
          <a:p>
            <a:pPr marL="180000" lvl="0" indent="-1440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20000"/>
              <a:buBlip>
                <a:blip r:embed="rId12"/>
              </a:buBlip>
              <a:defRPr/>
            </a:pPr>
            <a:r>
              <a:rPr kumimoji="1"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2F8D3B-B80B-ED06-EF1F-F922E30954A1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371491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/>
                <a:ea typeface="나눔스퀘어_ac ExtraBold"/>
              </a:rPr>
              <a:t>01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안드로이드 앱</a:t>
            </a:r>
          </a:p>
        </p:txBody>
      </p:sp>
    </p:spTree>
    <p:extLst>
      <p:ext uri="{BB962C8B-B14F-4D97-AF65-F5344CB8AC3E}">
        <p14:creationId xmlns:p14="http://schemas.microsoft.com/office/powerpoint/2010/main" val="374817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6600E63-3083-5294-3D23-B6D702172B31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A1FA5D1-F8BA-6A29-BE39-51260DB5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89169B4-901E-4145-099D-5571D852766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468BD01-7E77-0EE4-775B-018100090D7F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E4E1A-238D-6D73-36A3-5C1B23C21049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30DE76D2-817E-F06B-38B1-85FB490692A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3A93BA72-BDE7-24DD-AEBB-96DB50520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152FF0C-2F41-0C1A-2819-F709AF7ECB25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371491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/>
                <a:ea typeface="나눔스퀘어_ac ExtraBold"/>
              </a:rPr>
              <a:t>01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안드로이드 앱</a:t>
            </a:r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A5A03773-6206-B938-AF2C-75A9D14F1559}"/>
              </a:ext>
            </a:extLst>
          </p:cNvPr>
          <p:cNvGrpSpPr/>
          <p:nvPr/>
        </p:nvGrpSpPr>
        <p:grpSpPr>
          <a:xfrm>
            <a:off x="1164219" y="1292119"/>
            <a:ext cx="9863562" cy="5160867"/>
            <a:chOff x="1041639" y="1292119"/>
            <a:chExt cx="9863562" cy="5160867"/>
          </a:xfrm>
        </p:grpSpPr>
        <p:sp>
          <p:nvSpPr>
            <p:cNvPr id="1044" name="제목 1">
              <a:extLst>
                <a:ext uri="{FF2B5EF4-FFF2-40B4-BE49-F238E27FC236}">
                  <a16:creationId xmlns:a16="http://schemas.microsoft.com/office/drawing/2014/main" id="{D65D8201-C891-2291-F971-58D68C44328B}"/>
                </a:ext>
              </a:extLst>
            </p:cNvPr>
            <p:cNvSpPr txBox="1">
              <a:spLocks/>
            </p:cNvSpPr>
            <p:nvPr/>
          </p:nvSpPr>
          <p:spPr>
            <a:xfrm>
              <a:off x="1344477" y="1292438"/>
              <a:ext cx="1600971" cy="454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80000" indent="-144000" algn="ctr">
                <a:lnSpc>
                  <a:spcPct val="150000"/>
                </a:lnSpc>
                <a:buClr>
                  <a:srgbClr val="00B050"/>
                </a:buClr>
                <a:buSzPct val="120000"/>
                <a:buBlip>
                  <a:blip r:embed="rId4"/>
                </a:buBlip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로그인</a:t>
              </a:r>
            </a:p>
          </p:txBody>
        </p:sp>
        <p:sp>
          <p:nvSpPr>
            <p:cNvPr id="1045" name="제목 1">
              <a:extLst>
                <a:ext uri="{FF2B5EF4-FFF2-40B4-BE49-F238E27FC236}">
                  <a16:creationId xmlns:a16="http://schemas.microsoft.com/office/drawing/2014/main" id="{4A4DEE2E-0DEF-FF4C-71DB-80DDDDF05703}"/>
                </a:ext>
              </a:extLst>
            </p:cNvPr>
            <p:cNvSpPr txBox="1">
              <a:spLocks/>
            </p:cNvSpPr>
            <p:nvPr/>
          </p:nvSpPr>
          <p:spPr>
            <a:xfrm>
              <a:off x="3818836" y="1292437"/>
              <a:ext cx="1766869" cy="454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80000" indent="-144000" algn="ctr">
                <a:lnSpc>
                  <a:spcPct val="150000"/>
                </a:lnSpc>
                <a:buClr>
                  <a:srgbClr val="00B050"/>
                </a:buClr>
                <a:buSzPct val="120000"/>
                <a:buBlip>
                  <a:blip r:embed="rId4"/>
                </a:buBlip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홈 화면</a:t>
              </a:r>
            </a:p>
          </p:txBody>
        </p:sp>
        <p:sp>
          <p:nvSpPr>
            <p:cNvPr id="1046" name="제목 1">
              <a:extLst>
                <a:ext uri="{FF2B5EF4-FFF2-40B4-BE49-F238E27FC236}">
                  <a16:creationId xmlns:a16="http://schemas.microsoft.com/office/drawing/2014/main" id="{A3581A8A-08C5-70FA-ADD2-C225CCF2B40A}"/>
                </a:ext>
              </a:extLst>
            </p:cNvPr>
            <p:cNvSpPr txBox="1">
              <a:spLocks/>
            </p:cNvSpPr>
            <p:nvPr/>
          </p:nvSpPr>
          <p:spPr>
            <a:xfrm>
              <a:off x="6387667" y="1296328"/>
              <a:ext cx="1600971" cy="454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80000" indent="-144000" algn="ctr">
                <a:lnSpc>
                  <a:spcPct val="150000"/>
                </a:lnSpc>
                <a:buClr>
                  <a:srgbClr val="00B050"/>
                </a:buClr>
                <a:buSzPct val="120000"/>
                <a:buBlip>
                  <a:blip r:embed="rId4"/>
                </a:buBlip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사진 촬영</a:t>
              </a:r>
            </a:p>
          </p:txBody>
        </p:sp>
        <p:pic>
          <p:nvPicPr>
            <p:cNvPr id="5" name="그림 4" descr="텍스트, 스크린샷, 컴퓨터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65F660-7067-7B55-6C6E-88A12A5E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568" y="1833083"/>
              <a:ext cx="2206765" cy="4619903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pic>
          <p:nvPicPr>
            <p:cNvPr id="15" name="그림 14" descr="텍스트, 스크린샷, 운영 체제,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A38C2EE-5627-FB4B-C5E3-66FEB80D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248" y="1817123"/>
              <a:ext cx="2206765" cy="4635863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pic>
          <p:nvPicPr>
            <p:cNvPr id="19" name="그림 18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AC6ACA-EFAC-A3C0-4D13-7A9CF1F0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"/>
            <a:stretch>
              <a:fillRect/>
            </a:stretch>
          </p:blipFill>
          <p:spPr>
            <a:xfrm>
              <a:off x="1041639" y="1817123"/>
              <a:ext cx="2212054" cy="4619903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B1BD0946-B06F-F185-B531-6E6DD3EB8E2E}"/>
                </a:ext>
              </a:extLst>
            </p:cNvPr>
            <p:cNvSpPr txBox="1">
              <a:spLocks/>
            </p:cNvSpPr>
            <p:nvPr/>
          </p:nvSpPr>
          <p:spPr>
            <a:xfrm>
              <a:off x="8991069" y="1292119"/>
              <a:ext cx="1600971" cy="4541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80000" indent="-144000" algn="ctr">
                <a:lnSpc>
                  <a:spcPct val="150000"/>
                </a:lnSpc>
                <a:buClr>
                  <a:srgbClr val="00B050"/>
                </a:buClr>
                <a:buSzPct val="120000"/>
                <a:buBlip>
                  <a:blip r:embed="rId4"/>
                </a:buBlip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파일 업로드</a:t>
              </a:r>
            </a:p>
          </p:txBody>
        </p:sp>
        <p:pic>
          <p:nvPicPr>
            <p:cNvPr id="27" name="그림 26" descr="텍스트, 스크린샷, 소프트웨어, 컴퓨터 아이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C3A550F-CAFC-4E4B-EA04-04B1C9424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1"/>
            <a:stretch/>
          </p:blipFill>
          <p:spPr>
            <a:xfrm>
              <a:off x="8682888" y="1833083"/>
              <a:ext cx="2222313" cy="4619903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0905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BD027DC-E50C-5AA1-F598-76ACF228DEE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05C72D2-B3F9-0BE5-F18D-6C56B07D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9EB0D95-33C7-FFB8-57EF-206C0BE9874A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430427F-3BF4-2F07-66D4-0F6ADB87A6A4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1F375E4-AFC6-0E87-40A0-164F3CB5DD2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285B5264-F5F5-E629-2B02-405199ECC73C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제목 1">
                <a:extLst>
                  <a:ext uri="{FF2B5EF4-FFF2-40B4-BE49-F238E27FC236}">
                    <a16:creationId xmlns:a16="http://schemas.microsoft.com/office/drawing/2014/main" id="{D8ECC93F-B591-4B8A-F5FF-F320A9983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B9B6E45-077B-95A9-B24E-D43F352F4558}"/>
              </a:ext>
            </a:extLst>
          </p:cNvPr>
          <p:cNvSpPr txBox="1">
            <a:spLocks/>
          </p:cNvSpPr>
          <p:nvPr/>
        </p:nvSpPr>
        <p:spPr>
          <a:xfrm>
            <a:off x="1593515" y="320805"/>
            <a:ext cx="2371491" cy="857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스퀘어_ac ExtraBold"/>
                <a:ea typeface="나눔스퀘어_ac ExtraBold"/>
              </a:rPr>
              <a:t>01 </a:t>
            </a:r>
            <a:r>
              <a:rPr lang="ko-KR" altLang="en-US" sz="1800" b="1" dirty="0">
                <a:latin typeface="나눔스퀘어_ac ExtraBold"/>
                <a:ea typeface="나눔스퀘어_ac ExtraBold"/>
              </a:rPr>
              <a:t>안드로이드 앱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4D53678-09DC-39D2-50DA-FEC13ECFDE52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304DB7-B3B7-282D-3899-7F446056C679}"/>
              </a:ext>
            </a:extLst>
          </p:cNvPr>
          <p:cNvSpPr txBox="1">
            <a:spLocks/>
          </p:cNvSpPr>
          <p:nvPr/>
        </p:nvSpPr>
        <p:spPr>
          <a:xfrm>
            <a:off x="2440656" y="1274675"/>
            <a:ext cx="1766869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 algn="ctr">
              <a:lnSpc>
                <a:spcPct val="150000"/>
              </a:lnSpc>
              <a:buClr>
                <a:srgbClr val="00B050"/>
              </a:buClr>
              <a:buSzPct val="120000"/>
              <a:buBlip>
                <a:blip r:embed="rId6"/>
              </a:buBlip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화면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06D4C4B-9902-0E75-42C3-72958D6E5BE2}"/>
              </a:ext>
            </a:extLst>
          </p:cNvPr>
          <p:cNvSpPr txBox="1">
            <a:spLocks/>
          </p:cNvSpPr>
          <p:nvPr/>
        </p:nvSpPr>
        <p:spPr>
          <a:xfrm>
            <a:off x="5295513" y="1274675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 algn="ctr">
              <a:lnSpc>
                <a:spcPct val="150000"/>
              </a:lnSpc>
              <a:buClr>
                <a:srgbClr val="00B050"/>
              </a:buClr>
              <a:buSzPct val="120000"/>
              <a:buBlip>
                <a:blip r:embed="rId6"/>
              </a:buBlip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화면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221A2C0-A1F9-CA12-3D38-C729C4742BA0}"/>
              </a:ext>
            </a:extLst>
          </p:cNvPr>
          <p:cNvSpPr txBox="1">
            <a:spLocks/>
          </p:cNvSpPr>
          <p:nvPr/>
        </p:nvSpPr>
        <p:spPr>
          <a:xfrm>
            <a:off x="8066307" y="1274675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000" indent="-144000" algn="ctr">
              <a:lnSpc>
                <a:spcPct val="150000"/>
              </a:lnSpc>
              <a:buClr>
                <a:srgbClr val="00B050"/>
              </a:buClr>
              <a:buSzPct val="120000"/>
              <a:buBlip>
                <a:blip r:embed="rId6"/>
              </a:buBlip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pic>
        <p:nvPicPr>
          <p:cNvPr id="21" name="그림 20" descr="텍스트, 의류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69330B-C6D4-D657-7047-5FD029A75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-1"/>
          <a:stretch>
            <a:fillRect/>
          </a:stretch>
        </p:blipFill>
        <p:spPr>
          <a:xfrm>
            <a:off x="2220710" y="1820902"/>
            <a:ext cx="2208994" cy="461975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2" name="그림 21" descr="텍스트, 인간의 얼굴, 스크린샷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E617CC-E10F-3F6F-ED23-DB605EB1E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03" y="1807890"/>
            <a:ext cx="2208994" cy="462456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5" name="시연영상_수정">
            <a:hlinkClick r:id="" action="ppaction://media"/>
            <a:extLst>
              <a:ext uri="{FF2B5EF4-FFF2-40B4-BE49-F238E27FC236}">
                <a16:creationId xmlns:a16="http://schemas.microsoft.com/office/drawing/2014/main" id="{DBF4C70D-49D3-4791-96FF-B3102A9BF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37045" t="3607" r="37046"/>
          <a:stretch>
            <a:fillRect/>
          </a:stretch>
        </p:blipFill>
        <p:spPr>
          <a:xfrm>
            <a:off x="7762296" y="1807888"/>
            <a:ext cx="2214366" cy="463407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1370</Words>
  <Application>Microsoft Office PowerPoint</Application>
  <PresentationFormat>와이드스크린</PresentationFormat>
  <Paragraphs>278</Paragraphs>
  <Slides>23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HGPMinchoE</vt:lpstr>
      <vt:lpstr>나눔스퀘어_ac Bold</vt:lpstr>
      <vt:lpstr>나눔스퀘어_ac ExtraBold</vt:lpstr>
      <vt:lpstr>맑은 고딕</vt:lpstr>
      <vt:lpstr>Arial</vt:lpstr>
      <vt:lpstr>Ebrima</vt:lpstr>
      <vt:lpstr>Wingdings</vt:lpstr>
      <vt:lpstr>Office 테마</vt:lpstr>
      <vt:lpstr>캡스톤 디자인Ⅰ최종 발표 딥페이크 이미지를 탐지하는 앱 및 웹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주요 기능</vt:lpstr>
      <vt:lpstr>PowerPoint 프레젠테이션</vt:lpstr>
      <vt:lpstr>PowerPoint 프레젠테이션</vt:lpstr>
      <vt:lpstr>주요 기능</vt:lpstr>
      <vt:lpstr>웹 홈 화면</vt:lpstr>
      <vt:lpstr>PowerPoint 프레젠테이션</vt:lpstr>
      <vt:lpstr>PowerPoint 프레젠테이션</vt:lpstr>
      <vt:lpstr>모델 및 학습 설정</vt:lpstr>
      <vt:lpstr>데이터셋</vt:lpstr>
      <vt:lpstr>PowerPoint 프레젠테이션</vt:lpstr>
      <vt:lpstr>학습 결과</vt:lpstr>
      <vt:lpstr>모델 성능 테스트</vt:lpstr>
      <vt:lpstr>테스트 분석</vt:lpstr>
      <vt:lpstr>데이터셋 품질 이슈</vt:lpstr>
      <vt:lpstr>안드로이드</vt:lpstr>
      <vt:lpstr>딥페이크 모델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 Lee</dc:creator>
  <cp:lastModifiedBy>SW Lee</cp:lastModifiedBy>
  <cp:revision>936</cp:revision>
  <dcterms:created xsi:type="dcterms:W3CDTF">2025-02-03T07:35:24Z</dcterms:created>
  <dcterms:modified xsi:type="dcterms:W3CDTF">2025-06-09T16:48:30Z</dcterms:modified>
</cp:coreProperties>
</file>